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5"/>
  </p:notesMasterIdLst>
  <p:sldIdLst>
    <p:sldId id="256" r:id="rId2"/>
    <p:sldId id="271" r:id="rId3"/>
    <p:sldId id="272" r:id="rId4"/>
    <p:sldId id="258" r:id="rId5"/>
    <p:sldId id="273" r:id="rId6"/>
    <p:sldId id="259" r:id="rId7"/>
    <p:sldId id="260" r:id="rId8"/>
    <p:sldId id="261" r:id="rId9"/>
    <p:sldId id="262" r:id="rId10"/>
    <p:sldId id="277" r:id="rId11"/>
    <p:sldId id="274" r:id="rId12"/>
    <p:sldId id="304" r:id="rId13"/>
    <p:sldId id="312" r:id="rId14"/>
    <p:sldId id="313" r:id="rId15"/>
    <p:sldId id="311" r:id="rId16"/>
    <p:sldId id="318" r:id="rId17"/>
    <p:sldId id="319" r:id="rId18"/>
    <p:sldId id="320" r:id="rId19"/>
    <p:sldId id="322" r:id="rId20"/>
    <p:sldId id="323" r:id="rId21"/>
    <p:sldId id="325" r:id="rId22"/>
    <p:sldId id="327" r:id="rId23"/>
    <p:sldId id="328" r:id="rId24"/>
    <p:sldId id="330" r:id="rId25"/>
    <p:sldId id="331" r:id="rId26"/>
    <p:sldId id="333" r:id="rId27"/>
    <p:sldId id="275" r:id="rId28"/>
    <p:sldId id="305" r:id="rId29"/>
    <p:sldId id="334" r:id="rId30"/>
    <p:sldId id="276" r:id="rId31"/>
    <p:sldId id="306" r:id="rId32"/>
    <p:sldId id="307" r:id="rId33"/>
    <p:sldId id="308" r:id="rId34"/>
    <p:sldId id="345" r:id="rId35"/>
    <p:sldId id="263" r:id="rId36"/>
    <p:sldId id="346" r:id="rId37"/>
    <p:sldId id="347" r:id="rId38"/>
    <p:sldId id="348" r:id="rId39"/>
    <p:sldId id="349" r:id="rId40"/>
    <p:sldId id="324" r:id="rId41"/>
    <p:sldId id="326" r:id="rId42"/>
    <p:sldId id="329" r:id="rId43"/>
    <p:sldId id="332" r:id="rId44"/>
    <p:sldId id="335" r:id="rId45"/>
    <p:sldId id="336" r:id="rId46"/>
    <p:sldId id="337" r:id="rId47"/>
    <p:sldId id="338" r:id="rId48"/>
    <p:sldId id="339" r:id="rId49"/>
    <p:sldId id="340" r:id="rId50"/>
    <p:sldId id="341" r:id="rId51"/>
    <p:sldId id="342" r:id="rId52"/>
    <p:sldId id="343" r:id="rId53"/>
    <p:sldId id="344" r:id="rId54"/>
  </p:sldIdLst>
  <p:sldSz cx="12192000" cy="6858000"/>
  <p:notesSz cx="6858000" cy="9144000"/>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FA3C461-3615-4632-9DF3-481F814CEAC6}">
          <p14:sldIdLst>
            <p14:sldId id="256"/>
          </p14:sldIdLst>
        </p14:section>
        <p14:section name="Contents" id="{0E8C1EEC-F32F-45BC-9E62-F6A4AD20DDED}">
          <p14:sldIdLst>
            <p14:sldId id="271"/>
          </p14:sldIdLst>
        </p14:section>
        <p14:section name="Introduction" id="{CD0C260B-2055-4391-9B49-44514614EA6F}">
          <p14:sldIdLst>
            <p14:sldId id="272"/>
            <p14:sldId id="258"/>
          </p14:sldIdLst>
        </p14:section>
        <p14:section name="Data and Method" id="{959A4D08-7161-43BB-B0FB-354D5A8CC5BD}">
          <p14:sldIdLst>
            <p14:sldId id="273"/>
            <p14:sldId id="259"/>
            <p14:sldId id="260"/>
            <p14:sldId id="261"/>
            <p14:sldId id="262"/>
            <p14:sldId id="277"/>
          </p14:sldIdLst>
        </p14:section>
        <p14:section name="Result Analyses 1" id="{EEA63170-3B12-4E9F-9415-F99C23305481}">
          <p14:sldIdLst>
            <p14:sldId id="274"/>
            <p14:sldId id="304"/>
            <p14:sldId id="312"/>
            <p14:sldId id="313"/>
            <p14:sldId id="311"/>
            <p14:sldId id="318"/>
            <p14:sldId id="319"/>
            <p14:sldId id="320"/>
            <p14:sldId id="322"/>
            <p14:sldId id="323"/>
            <p14:sldId id="325"/>
            <p14:sldId id="327"/>
            <p14:sldId id="328"/>
            <p14:sldId id="330"/>
            <p14:sldId id="331"/>
            <p14:sldId id="333"/>
          </p14:sldIdLst>
        </p14:section>
        <p14:section name="Conclusions" id="{27517B34-F571-45C8-9CD1-99C398E83ED4}">
          <p14:sldIdLst>
            <p14:sldId id="275"/>
            <p14:sldId id="305"/>
            <p14:sldId id="334"/>
          </p14:sldIdLst>
        </p14:section>
        <p14:section name="Acknowledgements" id="{8496FB0B-E745-472C-84B4-E732C3429219}">
          <p14:sldIdLst>
            <p14:sldId id="276"/>
            <p14:sldId id="306"/>
            <p14:sldId id="307"/>
          </p14:sldIdLst>
        </p14:section>
        <p14:section name="Ending" id="{2B3EF074-C9D0-4CBD-813F-77905760C180}">
          <p14:sldIdLst>
            <p14:sldId id="308"/>
          </p14:sldIdLst>
        </p14:section>
        <p14:section name="Supplement Material" id="{AEDE517B-2387-4B33-8040-05B83340683D}">
          <p14:sldIdLst>
            <p14:sldId id="345"/>
            <p14:sldId id="263"/>
            <p14:sldId id="346"/>
            <p14:sldId id="347"/>
            <p14:sldId id="348"/>
            <p14:sldId id="349"/>
            <p14:sldId id="324"/>
            <p14:sldId id="326"/>
            <p14:sldId id="329"/>
            <p14:sldId id="332"/>
            <p14:sldId id="335"/>
            <p14:sldId id="336"/>
            <p14:sldId id="337"/>
            <p14:sldId id="338"/>
            <p14:sldId id="339"/>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16" autoAdjust="0"/>
  </p:normalViewPr>
  <p:slideViewPr>
    <p:cSldViewPr snapToGrid="0">
      <p:cViewPr varScale="1">
        <p:scale>
          <a:sx n="46" d="100"/>
          <a:sy n="46" d="100"/>
        </p:scale>
        <p:origin x="58"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ltLang="zh-CN" sz="2800" dirty="0" smtClean="0"/>
              <a:t>Average Error Comparison</a:t>
            </a:r>
            <a:endParaRPr lang="zh-CN" sz="2800" dirty="0"/>
          </a:p>
        </c:rich>
      </c:tx>
      <c:layout/>
      <c:overlay val="0"/>
      <c:spPr>
        <a:noFill/>
        <a:ln>
          <a:noFill/>
        </a:ln>
        <a:effectLst/>
      </c:spPr>
      <c:txPr>
        <a:bodyPr rot="0" spcFirstLastPara="1" vertOverflow="ellipsis" vert="horz" wrap="square" anchor="ctr" anchorCtr="1"/>
        <a:lstStyle/>
        <a:p>
          <a:pPr>
            <a:defRPr sz="2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HRRR</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Sheet1!$A$2:$A$5</c:f>
              <c:strCache>
                <c:ptCount val="4"/>
                <c:pt idx="0">
                  <c:v>NO-RAIN</c:v>
                </c:pt>
                <c:pt idx="1">
                  <c:v>LIGHT</c:v>
                </c:pt>
                <c:pt idx="2">
                  <c:v>MEDIUM</c:v>
                </c:pt>
                <c:pt idx="3">
                  <c:v>HEAVY</c:v>
                </c:pt>
              </c:strCache>
            </c:strRef>
          </c:cat>
          <c:val>
            <c:numRef>
              <c:f>Sheet1!$B$2:$B$5</c:f>
              <c:numCache>
                <c:formatCode>General</c:formatCode>
                <c:ptCount val="4"/>
                <c:pt idx="0">
                  <c:v>0.1</c:v>
                </c:pt>
                <c:pt idx="1">
                  <c:v>1.1599999999999999</c:v>
                </c:pt>
                <c:pt idx="2">
                  <c:v>-2.96</c:v>
                </c:pt>
                <c:pt idx="3">
                  <c:v>-17.27</c:v>
                </c:pt>
              </c:numCache>
            </c:numRef>
          </c:val>
        </c:ser>
        <c:ser>
          <c:idx val="1"/>
          <c:order val="1"/>
          <c:tx>
            <c:strRef>
              <c:f>Sheet1!$C$1</c:f>
              <c:strCache>
                <c:ptCount val="1"/>
                <c:pt idx="0">
                  <c:v>GOES</c:v>
                </c:pt>
              </c:strCache>
            </c:strRef>
          </c:tx>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Sheet1!$A$2:$A$5</c:f>
              <c:strCache>
                <c:ptCount val="4"/>
                <c:pt idx="0">
                  <c:v>NO-RAIN</c:v>
                </c:pt>
                <c:pt idx="1">
                  <c:v>LIGHT</c:v>
                </c:pt>
                <c:pt idx="2">
                  <c:v>MEDIUM</c:v>
                </c:pt>
                <c:pt idx="3">
                  <c:v>HEAVY</c:v>
                </c:pt>
              </c:strCache>
            </c:strRef>
          </c:cat>
          <c:val>
            <c:numRef>
              <c:f>Sheet1!$C$2:$C$5</c:f>
              <c:numCache>
                <c:formatCode>General</c:formatCode>
                <c:ptCount val="4"/>
                <c:pt idx="0">
                  <c:v>0.16</c:v>
                </c:pt>
                <c:pt idx="1">
                  <c:v>0.55000000000000004</c:v>
                </c:pt>
                <c:pt idx="2">
                  <c:v>-3.43</c:v>
                </c:pt>
                <c:pt idx="3">
                  <c:v>-16.43</c:v>
                </c:pt>
              </c:numCache>
            </c:numRef>
          </c:val>
        </c:ser>
        <c:ser>
          <c:idx val="2"/>
          <c:order val="2"/>
          <c:tx>
            <c:strRef>
              <c:f>Sheet1!$D$1</c:f>
              <c:strCache>
                <c:ptCount val="1"/>
                <c:pt idx="0">
                  <c:v>Stage4</c:v>
                </c:pt>
              </c:strCache>
            </c:strRef>
          </c:tx>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Sheet1!$A$2:$A$5</c:f>
              <c:strCache>
                <c:ptCount val="4"/>
                <c:pt idx="0">
                  <c:v>NO-RAIN</c:v>
                </c:pt>
                <c:pt idx="1">
                  <c:v>LIGHT</c:v>
                </c:pt>
                <c:pt idx="2">
                  <c:v>MEDIUM</c:v>
                </c:pt>
                <c:pt idx="3">
                  <c:v>HEAVY</c:v>
                </c:pt>
              </c:strCache>
            </c:strRef>
          </c:cat>
          <c:val>
            <c:numRef>
              <c:f>Sheet1!$D$2:$D$5</c:f>
              <c:numCache>
                <c:formatCode>General</c:formatCode>
                <c:ptCount val="4"/>
                <c:pt idx="0">
                  <c:v>7.0000000000000007E-2</c:v>
                </c:pt>
                <c:pt idx="1">
                  <c:v>1.1200000000000001</c:v>
                </c:pt>
                <c:pt idx="2">
                  <c:v>-0.45</c:v>
                </c:pt>
                <c:pt idx="3">
                  <c:v>-7.63</c:v>
                </c:pt>
              </c:numCache>
            </c:numRef>
          </c:val>
        </c:ser>
        <c:dLbls>
          <c:dLblPos val="outEnd"/>
          <c:showLegendKey val="0"/>
          <c:showVal val="1"/>
          <c:showCatName val="0"/>
          <c:showSerName val="0"/>
          <c:showPercent val="0"/>
          <c:showBubbleSize val="0"/>
        </c:dLbls>
        <c:gapWidth val="100"/>
        <c:overlap val="-24"/>
        <c:axId val="-1196630208"/>
        <c:axId val="-1196629664"/>
      </c:barChart>
      <c:catAx>
        <c:axId val="-119663020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zh-CN"/>
          </a:p>
        </c:txPr>
        <c:crossAx val="-1196629664"/>
        <c:crosses val="autoZero"/>
        <c:auto val="1"/>
        <c:lblAlgn val="ctr"/>
        <c:lblOffset val="100"/>
        <c:noMultiLvlLbl val="0"/>
      </c:catAx>
      <c:valAx>
        <c:axId val="-11966296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zh-CN"/>
          </a:p>
        </c:txPr>
        <c:crossAx val="-11966302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A89A6-BEFE-4717-A9EF-FE661F054988}" type="datetimeFigureOut">
              <a:rPr lang="zh-CN" altLang="en-US" smtClean="0"/>
              <a:t>2018/9/18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76345-AA0E-4B9D-B175-52A5909E281E}" type="slidenum">
              <a:rPr lang="zh-CN" altLang="en-US" smtClean="0"/>
              <a:t>‹#›</a:t>
            </a:fld>
            <a:endParaRPr lang="zh-CN" altLang="en-US"/>
          </a:p>
        </p:txBody>
      </p:sp>
    </p:spTree>
    <p:extLst>
      <p:ext uri="{BB962C8B-B14F-4D97-AF65-F5344CB8AC3E}">
        <p14:creationId xmlns:p14="http://schemas.microsoft.com/office/powerpoint/2010/main" val="650001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Good afternoon, everyone. My name is Chongxing Fan. I’m an undergraduate senior from Nanjing University and this summer I came here to do 3-month scientific research following Professor Yongsheng Chen. Today I’m going to present my results about evaluation of quantitative precipitation estimation from model, satellite and radar.</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a:t>
            </a:fld>
            <a:endParaRPr lang="zh-CN" altLang="en-US"/>
          </a:p>
        </p:txBody>
      </p:sp>
    </p:spTree>
    <p:extLst>
      <p:ext uri="{BB962C8B-B14F-4D97-AF65-F5344CB8AC3E}">
        <p14:creationId xmlns:p14="http://schemas.microsoft.com/office/powerpoint/2010/main" val="292201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compare these four datasets, we have to preprocess them to become an hourly data with standard units. Because these datasets don’t have the same grid, especially for METAR, which is unstructed grid, we have to interpolate HRRR, GOES and radar data into METAR grid. After interpolation and combination we can either plot the rainfall rate of each hour to see the spatial pattern and rain rate with our eyes, or do the statistical analyses using various statistical methods. In this study we mainly do the latter one.</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F676345-AA0E-4B9D-B175-52A5909E281E}" type="slidenum">
              <a:rPr lang="zh-CN" altLang="en-US" smtClean="0"/>
              <a:t>10</a:t>
            </a:fld>
            <a:endParaRPr lang="zh-CN" altLang="en-US"/>
          </a:p>
        </p:txBody>
      </p:sp>
    </p:spTree>
    <p:extLst>
      <p:ext uri="{BB962C8B-B14F-4D97-AF65-F5344CB8AC3E}">
        <p14:creationId xmlns:p14="http://schemas.microsoft.com/office/powerpoint/2010/main" val="29117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Now I’d like to show you the results.</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11</a:t>
            </a:fld>
            <a:endParaRPr lang="zh-CN" altLang="en-US"/>
          </a:p>
        </p:txBody>
      </p:sp>
    </p:spTree>
    <p:extLst>
      <p:ext uri="{BB962C8B-B14F-4D97-AF65-F5344CB8AC3E}">
        <p14:creationId xmlns:p14="http://schemas.microsoft.com/office/powerpoint/2010/main" val="353685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choose July 2018 for our analyses. These methods are employed in our analyses,</a:t>
            </a:r>
            <a:r>
              <a:rPr lang="en-US" altLang="zh-CN" sz="1200" kern="1200" baseline="0" dirty="0" smtClean="0">
                <a:solidFill>
                  <a:schemeClr val="tx1"/>
                </a:solidFill>
                <a:effectLst/>
                <a:latin typeface="+mn-lt"/>
                <a:ea typeface="+mn-ea"/>
                <a:cs typeface="+mn-cs"/>
              </a:rPr>
              <a:t> such as……</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12</a:t>
            </a:fld>
            <a:endParaRPr lang="zh-CN" altLang="en-US"/>
          </a:p>
        </p:txBody>
      </p:sp>
    </p:spTree>
    <p:extLst>
      <p:ext uri="{BB962C8B-B14F-4D97-AF65-F5344CB8AC3E}">
        <p14:creationId xmlns:p14="http://schemas.microsoft.com/office/powerpoint/2010/main" val="312205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First of all, this is the average rainfall map.</a:t>
            </a:r>
            <a:r>
              <a:rPr lang="en-US" altLang="zh-CN" sz="1200" kern="1200" baseline="0" dirty="0" smtClean="0">
                <a:solidFill>
                  <a:schemeClr val="tx1"/>
                </a:solidFill>
                <a:effectLst/>
                <a:latin typeface="+mn-lt"/>
                <a:ea typeface="+mn-ea"/>
                <a:cs typeface="+mn-cs"/>
              </a:rPr>
              <a:t> Accordingly, these four panels show the HRRR model, GOES satellite, Stage4 multisensory and METAR rain gauge data. They all have been time-averaged so we can draw this single map. Color indicates one hour precipitation value. </a:t>
            </a:r>
            <a:r>
              <a:rPr lang="en-US" altLang="zh-CN" sz="1200" kern="1200" dirty="0" smtClean="0">
                <a:solidFill>
                  <a:schemeClr val="tx1"/>
                </a:solidFill>
                <a:effectLst/>
                <a:latin typeface="+mn-lt"/>
                <a:ea typeface="+mn-ea"/>
                <a:cs typeface="+mn-cs"/>
              </a:rPr>
              <a:t>Total precipitation is listed here. From the plot we can see a significant wet bias in these three datasets when compared with METAR, especially for GOES satellite estimation. You can see in the west US there are some area in blue.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13</a:t>
            </a:fld>
            <a:endParaRPr lang="zh-CN" altLang="en-US"/>
          </a:p>
        </p:txBody>
      </p:sp>
    </p:spTree>
    <p:extLst>
      <p:ext uri="{BB962C8B-B14F-4D97-AF65-F5344CB8AC3E}">
        <p14:creationId xmlns:p14="http://schemas.microsoft.com/office/powerpoint/2010/main" val="138635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For the average rainfall trend, we can see four curves</a:t>
            </a:r>
            <a:r>
              <a:rPr lang="en-US" altLang="zh-CN" sz="1200" kern="1200" baseline="0" dirty="0" smtClean="0">
                <a:solidFill>
                  <a:schemeClr val="tx1"/>
                </a:solidFill>
                <a:effectLst/>
                <a:latin typeface="+mn-lt"/>
                <a:ea typeface="+mn-ea"/>
                <a:cs typeface="+mn-cs"/>
              </a:rPr>
              <a:t> in this trend plot. Black is HRRR model, red is GOES satellite, green is Stage4 and blue is METAR. They all have been spatial-averaged across more than 2000 stations so we can draw this single trend plot.</a:t>
            </a:r>
            <a:r>
              <a:rPr lang="en-US" altLang="zh-CN"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We </a:t>
            </a:r>
            <a:r>
              <a:rPr lang="en-US" altLang="zh-CN" sz="1200" kern="1200" dirty="0" smtClean="0">
                <a:solidFill>
                  <a:schemeClr val="tx1"/>
                </a:solidFill>
                <a:effectLst/>
                <a:latin typeface="+mn-lt"/>
                <a:ea typeface="+mn-ea"/>
                <a:cs typeface="+mn-cs"/>
              </a:rPr>
              <a:t>can see that in July short and heavy rainfall occurs periodically, and if we count the peaks in the plot we know that it seems like a diurnal variation. Also wet</a:t>
            </a:r>
            <a:r>
              <a:rPr lang="en-US" altLang="zh-CN" sz="1200" kern="1200" baseline="0" dirty="0" smtClean="0">
                <a:solidFill>
                  <a:schemeClr val="tx1"/>
                </a:solidFill>
                <a:effectLst/>
                <a:latin typeface="+mn-lt"/>
                <a:ea typeface="+mn-ea"/>
                <a:cs typeface="+mn-cs"/>
              </a:rPr>
              <a:t> bias can be seen in this time-series plot. HRRR and Stage4 seem to be close to each other.</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14</a:t>
            </a:fld>
            <a:endParaRPr lang="zh-CN" altLang="en-US"/>
          </a:p>
        </p:txBody>
      </p:sp>
    </p:spTree>
    <p:extLst>
      <p:ext uri="{BB962C8B-B14F-4D97-AF65-F5344CB8AC3E}">
        <p14:creationId xmlns:p14="http://schemas.microsoft.com/office/powerpoint/2010/main" val="183402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Apart from the average map or trend, we can also set some thresholds and analyze the distribution of rain rate. PDF plot can clearly show the data distribution. Here X axis is 1h precipitation and Y is frequency. When compared with METAR, we can see all the three datasets have a right shift, showing a wet bias, which is consistent to the previous result.</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15</a:t>
            </a:fld>
            <a:endParaRPr lang="zh-CN" altLang="en-US"/>
          </a:p>
        </p:txBody>
      </p:sp>
    </p:spTree>
    <p:extLst>
      <p:ext uri="{BB962C8B-B14F-4D97-AF65-F5344CB8AC3E}">
        <p14:creationId xmlns:p14="http://schemas.microsoft.com/office/powerpoint/2010/main" val="829963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Here are some statistics about the error. We split the samples into four categories. “All” means all data is included in the calculation, and we set thresholds for light rain, medium rain and heavy rain. Four</a:t>
            </a:r>
            <a:r>
              <a:rPr lang="en-US" altLang="zh-CN" sz="1200" kern="1200" baseline="0" dirty="0" smtClean="0">
                <a:solidFill>
                  <a:schemeClr val="tx1"/>
                </a:solidFill>
                <a:effectLst/>
                <a:latin typeface="+mn-lt"/>
                <a:ea typeface="+mn-ea"/>
                <a:cs typeface="+mn-cs"/>
              </a:rPr>
              <a:t> basic values are shown here: average, variance, skewness and kurtosis. H</a:t>
            </a:r>
            <a:r>
              <a:rPr lang="en-US" altLang="zh-CN" sz="1200" kern="1200" dirty="0" smtClean="0">
                <a:solidFill>
                  <a:schemeClr val="tx1"/>
                </a:solidFill>
                <a:effectLst/>
                <a:latin typeface="+mn-lt"/>
                <a:ea typeface="+mn-ea"/>
                <a:cs typeface="+mn-cs"/>
              </a:rPr>
              <a:t>ere we highlight the results of average error. It is shown that there is an overall slight wet bias in these three QPEs. There is a wet bias during light rain while significant dry bias during heavy rain. But</a:t>
            </a:r>
            <a:r>
              <a:rPr lang="en-US" altLang="zh-CN" sz="1200" kern="1200" baseline="0" dirty="0" smtClean="0">
                <a:solidFill>
                  <a:schemeClr val="tx1"/>
                </a:solidFill>
                <a:effectLst/>
                <a:latin typeface="+mn-lt"/>
                <a:ea typeface="+mn-ea"/>
                <a:cs typeface="+mn-cs"/>
              </a:rPr>
              <a:t> since the occurrence of the heavy rain is much smaller than of the light rain, so the overall average error is a wet bias.</a:t>
            </a:r>
            <a:r>
              <a:rPr lang="en-US" altLang="zh-CN" sz="1200" kern="1200" dirty="0" smtClean="0">
                <a:solidFill>
                  <a:schemeClr val="tx1"/>
                </a:solidFill>
                <a:effectLst/>
                <a:latin typeface="+mn-lt"/>
                <a:ea typeface="+mn-ea"/>
                <a:cs typeface="+mn-cs"/>
              </a:rPr>
              <a:t> Furthermore,</a:t>
            </a:r>
            <a:r>
              <a:rPr lang="en-US" altLang="zh-CN" sz="1200" kern="1200" baseline="0" dirty="0" smtClean="0">
                <a:solidFill>
                  <a:schemeClr val="tx1"/>
                </a:solidFill>
                <a:effectLst/>
                <a:latin typeface="+mn-lt"/>
                <a:ea typeface="+mn-ea"/>
                <a:cs typeface="+mn-cs"/>
              </a:rPr>
              <a:t> ab</a:t>
            </a:r>
            <a:r>
              <a:rPr lang="en-US" altLang="zh-CN" sz="1200" kern="1200" dirty="0" smtClean="0">
                <a:solidFill>
                  <a:schemeClr val="tx1"/>
                </a:solidFill>
                <a:effectLst/>
                <a:latin typeface="+mn-lt"/>
                <a:ea typeface="+mn-ea"/>
                <a:cs typeface="+mn-cs"/>
              </a:rPr>
              <a:t>solutely the Stage4 has the best performance among these three estimations.</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F676345-AA0E-4B9D-B175-52A5909E281E}" type="slidenum">
              <a:rPr lang="zh-CN" altLang="en-US" smtClean="0"/>
              <a:t>16</a:t>
            </a:fld>
            <a:endParaRPr lang="zh-CN" altLang="en-US"/>
          </a:p>
        </p:txBody>
      </p:sp>
    </p:spTree>
    <p:extLst>
      <p:ext uri="{BB962C8B-B14F-4D97-AF65-F5344CB8AC3E}">
        <p14:creationId xmlns:p14="http://schemas.microsoft.com/office/powerpoint/2010/main" val="2159651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further evaluate the performance of these estimations, we employ some terms here. We define 1 mm/h as threshold to distinguish rain and non-rain area. After splitting the panel into four sections, we can define them accordingly as Hits, Misses, False Alarms and Correct Negatives.</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F676345-AA0E-4B9D-B175-52A5909E281E}" type="slidenum">
              <a:rPr lang="zh-CN" altLang="en-US" smtClean="0"/>
              <a:t>17</a:t>
            </a:fld>
            <a:endParaRPr lang="zh-CN" altLang="en-US"/>
          </a:p>
        </p:txBody>
      </p:sp>
    </p:spTree>
    <p:extLst>
      <p:ext uri="{BB962C8B-B14F-4D97-AF65-F5344CB8AC3E}">
        <p14:creationId xmlns:p14="http://schemas.microsoft.com/office/powerpoint/2010/main" val="382003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Therefore we can make this contingency table. Corresponding</a:t>
            </a:r>
            <a:r>
              <a:rPr lang="en-US" altLang="zh-CN" sz="1200" kern="1200" baseline="0" dirty="0" smtClean="0">
                <a:solidFill>
                  <a:schemeClr val="tx1"/>
                </a:solidFill>
                <a:effectLst/>
                <a:latin typeface="+mn-lt"/>
                <a:ea typeface="+mn-ea"/>
                <a:cs typeface="+mn-cs"/>
              </a:rPr>
              <a:t> term for each cell is shown here as a table.</a:t>
            </a:r>
            <a:r>
              <a:rPr lang="en-US" altLang="zh-CN" sz="1200" kern="1200" dirty="0" smtClean="0">
                <a:solidFill>
                  <a:schemeClr val="tx1"/>
                </a:solidFill>
                <a:effectLst/>
                <a:latin typeface="+mn-lt"/>
                <a:ea typeface="+mn-ea"/>
                <a:cs typeface="+mn-cs"/>
              </a:rPr>
              <a:t> As we can see in this table, StageIV has the largest hits and smallest misses. What’s new to us is that HRRR has the largest misses and GOES has the largest false alarms.</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F676345-AA0E-4B9D-B175-52A5909E281E}" type="slidenum">
              <a:rPr lang="zh-CN" altLang="en-US" smtClean="0"/>
              <a:t>18</a:t>
            </a:fld>
            <a:endParaRPr lang="zh-CN" altLang="en-US"/>
          </a:p>
        </p:txBody>
      </p:sp>
    </p:spTree>
    <p:extLst>
      <p:ext uri="{BB962C8B-B14F-4D97-AF65-F5344CB8AC3E}">
        <p14:creationId xmlns:p14="http://schemas.microsoft.com/office/powerpoint/2010/main" val="172408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understand the correlation between estimation and observation, we perform the correlation analysis. The black dash line is drawn as a perfect forecast or perfect</a:t>
            </a:r>
            <a:r>
              <a:rPr lang="en-US" altLang="zh-CN" sz="1200" kern="1200" baseline="0" dirty="0" smtClean="0">
                <a:solidFill>
                  <a:schemeClr val="tx1"/>
                </a:solidFill>
                <a:effectLst/>
                <a:latin typeface="+mn-lt"/>
                <a:ea typeface="+mn-ea"/>
                <a:cs typeface="+mn-cs"/>
              </a:rPr>
              <a:t> estimation line. Color indicates the density of the scatter points. We also calculate the linear regression coefficients which are marked in this plot. From the plot, w</a:t>
            </a:r>
            <a:r>
              <a:rPr lang="en-US" altLang="zh-CN" sz="1200" kern="1200" dirty="0" smtClean="0">
                <a:solidFill>
                  <a:schemeClr val="tx1"/>
                </a:solidFill>
                <a:effectLst/>
                <a:latin typeface="+mn-lt"/>
                <a:ea typeface="+mn-ea"/>
                <a:cs typeface="+mn-cs"/>
              </a:rPr>
              <a:t>e know that the improvement for the StageIV is shown in this square area. There are fewer misses in StageIV, and samples are gathered close to this perfect forecast line, and thus result in a higher R value.</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F676345-AA0E-4B9D-B175-52A5909E281E}" type="slidenum">
              <a:rPr lang="zh-CN" altLang="en-US" smtClean="0"/>
              <a:t>19</a:t>
            </a:fld>
            <a:endParaRPr lang="zh-CN" altLang="en-US"/>
          </a:p>
        </p:txBody>
      </p:sp>
    </p:spTree>
    <p:extLst>
      <p:ext uri="{BB962C8B-B14F-4D97-AF65-F5344CB8AC3E}">
        <p14:creationId xmlns:p14="http://schemas.microsoft.com/office/powerpoint/2010/main" val="3368569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I’ll divide it into five parts: Introduction, Data and method, Result analyses, conclusions and references.</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2</a:t>
            </a:fld>
            <a:endParaRPr lang="zh-CN" altLang="en-US"/>
          </a:p>
        </p:txBody>
      </p:sp>
    </p:spTree>
    <p:extLst>
      <p:ext uri="{BB962C8B-B14F-4D97-AF65-F5344CB8AC3E}">
        <p14:creationId xmlns:p14="http://schemas.microsoft.com/office/powerpoint/2010/main" val="2623710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Using these results, finally we present some scores that can measure the performance of these three datasets. Let’s review these scores first before we continue.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20</a:t>
            </a:fld>
            <a:endParaRPr lang="zh-CN" altLang="en-US"/>
          </a:p>
        </p:txBody>
      </p:sp>
    </p:spTree>
    <p:extLst>
      <p:ext uri="{BB962C8B-B14F-4D97-AF65-F5344CB8AC3E}">
        <p14:creationId xmlns:p14="http://schemas.microsoft.com/office/powerpoint/2010/main" val="3165592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21</a:t>
            </a:fld>
            <a:endParaRPr lang="zh-CN" altLang="en-US"/>
          </a:p>
        </p:txBody>
      </p:sp>
    </p:spTree>
    <p:extLst>
      <p:ext uri="{BB962C8B-B14F-4D97-AF65-F5344CB8AC3E}">
        <p14:creationId xmlns:p14="http://schemas.microsoft.com/office/powerpoint/2010/main" val="54345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22</a:t>
            </a:fld>
            <a:endParaRPr lang="zh-CN" altLang="en-US"/>
          </a:p>
        </p:txBody>
      </p:sp>
    </p:spTree>
    <p:extLst>
      <p:ext uri="{BB962C8B-B14F-4D97-AF65-F5344CB8AC3E}">
        <p14:creationId xmlns:p14="http://schemas.microsoft.com/office/powerpoint/2010/main" val="161621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23</a:t>
            </a:fld>
            <a:endParaRPr lang="zh-CN" altLang="en-US"/>
          </a:p>
        </p:txBody>
      </p:sp>
    </p:spTree>
    <p:extLst>
      <p:ext uri="{BB962C8B-B14F-4D97-AF65-F5344CB8AC3E}">
        <p14:creationId xmlns:p14="http://schemas.microsoft.com/office/powerpoint/2010/main" val="2136976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24</a:t>
            </a:fld>
            <a:endParaRPr lang="zh-CN" altLang="en-US"/>
          </a:p>
        </p:txBody>
      </p:sp>
    </p:spTree>
    <p:extLst>
      <p:ext uri="{BB962C8B-B14F-4D97-AF65-F5344CB8AC3E}">
        <p14:creationId xmlns:p14="http://schemas.microsoft.com/office/powerpoint/2010/main" val="1499227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25</a:t>
            </a:fld>
            <a:endParaRPr lang="zh-CN" altLang="en-US"/>
          </a:p>
        </p:txBody>
      </p:sp>
    </p:spTree>
    <p:extLst>
      <p:ext uri="{BB962C8B-B14F-4D97-AF65-F5344CB8AC3E}">
        <p14:creationId xmlns:p14="http://schemas.microsoft.com/office/powerpoint/2010/main" val="2619614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So here is the result. I</a:t>
            </a:r>
            <a:r>
              <a:rPr lang="en-US" altLang="zh-CN" sz="1200" kern="1200" baseline="0" dirty="0" smtClean="0">
                <a:solidFill>
                  <a:schemeClr val="tx1"/>
                </a:solidFill>
                <a:effectLst/>
                <a:latin typeface="+mn-lt"/>
                <a:ea typeface="+mn-ea"/>
                <a:cs typeface="+mn-cs"/>
              </a:rPr>
              <a:t> use green, yellow and red to indicate good, medium and bad among these three datasets.</a:t>
            </a:r>
            <a:r>
              <a:rPr lang="en-US" altLang="zh-CN" sz="1200" kern="1200" dirty="0" smtClean="0">
                <a:solidFill>
                  <a:schemeClr val="tx1"/>
                </a:solidFill>
                <a:effectLst/>
                <a:latin typeface="+mn-lt"/>
                <a:ea typeface="+mn-ea"/>
                <a:cs typeface="+mn-cs"/>
              </a:rPr>
              <a:t> Apparently StageIV has the best performance, while HRRR and GOES have their own strengths.</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26</a:t>
            </a:fld>
            <a:endParaRPr lang="zh-CN" altLang="en-US"/>
          </a:p>
        </p:txBody>
      </p:sp>
    </p:spTree>
    <p:extLst>
      <p:ext uri="{BB962C8B-B14F-4D97-AF65-F5344CB8AC3E}">
        <p14:creationId xmlns:p14="http://schemas.microsoft.com/office/powerpoint/2010/main" val="2040612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27</a:t>
            </a:fld>
            <a:endParaRPr lang="zh-CN" altLang="en-US"/>
          </a:p>
        </p:txBody>
      </p:sp>
    </p:spTree>
    <p:extLst>
      <p:ext uri="{BB962C8B-B14F-4D97-AF65-F5344CB8AC3E}">
        <p14:creationId xmlns:p14="http://schemas.microsoft.com/office/powerpoint/2010/main" val="2871565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So in conclusion, we perform an evaluation between model, satellite, radar and rain gauge data. Several verification methods are used. And we present to you some main conclusions. Firstly, All QPEs have an overall wet bias. When categorized to different rain rate, we know that significant wet bias occurs during light rain and significant dry bias occurs during heavy rain. Secondly, StageIV has the best performance in evaluating precipitation, since it is a combination of radar and rain gauge. And finally, HRRR has more misses, while GOES has more false alarms, which makes them have their own better scores than each other.</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28</a:t>
            </a:fld>
            <a:endParaRPr lang="zh-CN" altLang="en-US"/>
          </a:p>
        </p:txBody>
      </p:sp>
    </p:spTree>
    <p:extLst>
      <p:ext uri="{BB962C8B-B14F-4D97-AF65-F5344CB8AC3E}">
        <p14:creationId xmlns:p14="http://schemas.microsoft.com/office/powerpoint/2010/main" val="1164053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Further study may include how to find out more characteristics of the error structure of these datasets, the causes of these phenomena and how to improve the precipitation estimation.</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29</a:t>
            </a:fld>
            <a:endParaRPr lang="zh-CN" altLang="en-US"/>
          </a:p>
        </p:txBody>
      </p:sp>
    </p:spTree>
    <p:extLst>
      <p:ext uri="{BB962C8B-B14F-4D97-AF65-F5344CB8AC3E}">
        <p14:creationId xmlns:p14="http://schemas.microsoft.com/office/powerpoint/2010/main" val="4261928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a:t>
            </a:fld>
            <a:endParaRPr lang="zh-CN" altLang="en-US"/>
          </a:p>
        </p:txBody>
      </p:sp>
    </p:spTree>
    <p:extLst>
      <p:ext uri="{BB962C8B-B14F-4D97-AF65-F5344CB8AC3E}">
        <p14:creationId xmlns:p14="http://schemas.microsoft.com/office/powerpoint/2010/main" val="559141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30</a:t>
            </a:fld>
            <a:endParaRPr lang="zh-CN" altLang="en-US"/>
          </a:p>
        </p:txBody>
      </p:sp>
    </p:spTree>
    <p:extLst>
      <p:ext uri="{BB962C8B-B14F-4D97-AF65-F5344CB8AC3E}">
        <p14:creationId xmlns:p14="http://schemas.microsoft.com/office/powerpoint/2010/main" val="4199145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That’s all about my results. Thanks to Professor Chen for supervising my project. He gave me many helpful advices during the short 3-month research. Also thanks to Mitacs and China Scholarship</a:t>
            </a:r>
            <a:r>
              <a:rPr lang="en-US" altLang="zh-CN" sz="1200" kern="1200" baseline="0" dirty="0" smtClean="0">
                <a:solidFill>
                  <a:schemeClr val="tx1"/>
                </a:solidFill>
                <a:effectLst/>
                <a:latin typeface="+mn-lt"/>
                <a:ea typeface="+mn-ea"/>
                <a:cs typeface="+mn-cs"/>
              </a:rPr>
              <a:t> Council</a:t>
            </a:r>
            <a:r>
              <a:rPr lang="en-US" altLang="zh-CN" sz="1200" kern="1200" dirty="0" smtClean="0">
                <a:solidFill>
                  <a:schemeClr val="tx1"/>
                </a:solidFill>
                <a:effectLst/>
                <a:latin typeface="+mn-lt"/>
                <a:ea typeface="+mn-ea"/>
                <a:cs typeface="+mn-cs"/>
              </a:rPr>
              <a:t> for providing opportunities and financial supports. Finally thanks to my family for their strong support behind me. Thank you for your listening!</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31</a:t>
            </a:fld>
            <a:endParaRPr lang="zh-CN" altLang="en-US"/>
          </a:p>
        </p:txBody>
      </p:sp>
    </p:spTree>
    <p:extLst>
      <p:ext uri="{BB962C8B-B14F-4D97-AF65-F5344CB8AC3E}">
        <p14:creationId xmlns:p14="http://schemas.microsoft.com/office/powerpoint/2010/main" val="90273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32</a:t>
            </a:fld>
            <a:endParaRPr lang="zh-CN" altLang="en-US"/>
          </a:p>
        </p:txBody>
      </p:sp>
    </p:spTree>
    <p:extLst>
      <p:ext uri="{BB962C8B-B14F-4D97-AF65-F5344CB8AC3E}">
        <p14:creationId xmlns:p14="http://schemas.microsoft.com/office/powerpoint/2010/main" val="2712644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33</a:t>
            </a:fld>
            <a:endParaRPr lang="zh-CN" altLang="en-US"/>
          </a:p>
        </p:txBody>
      </p:sp>
    </p:spTree>
    <p:extLst>
      <p:ext uri="{BB962C8B-B14F-4D97-AF65-F5344CB8AC3E}">
        <p14:creationId xmlns:p14="http://schemas.microsoft.com/office/powerpoint/2010/main" val="3646449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34</a:t>
            </a:fld>
            <a:endParaRPr lang="zh-CN" altLang="en-US"/>
          </a:p>
        </p:txBody>
      </p:sp>
    </p:spTree>
    <p:extLst>
      <p:ext uri="{BB962C8B-B14F-4D97-AF65-F5344CB8AC3E}">
        <p14:creationId xmlns:p14="http://schemas.microsoft.com/office/powerpoint/2010/main" val="2205176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35</a:t>
            </a:fld>
            <a:endParaRPr lang="zh-CN" altLang="en-US"/>
          </a:p>
        </p:txBody>
      </p:sp>
    </p:spTree>
    <p:extLst>
      <p:ext uri="{BB962C8B-B14F-4D97-AF65-F5344CB8AC3E}">
        <p14:creationId xmlns:p14="http://schemas.microsoft.com/office/powerpoint/2010/main" val="80553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36</a:t>
            </a:fld>
            <a:endParaRPr lang="zh-CN" altLang="en-US"/>
          </a:p>
        </p:txBody>
      </p:sp>
    </p:spTree>
    <p:extLst>
      <p:ext uri="{BB962C8B-B14F-4D97-AF65-F5344CB8AC3E}">
        <p14:creationId xmlns:p14="http://schemas.microsoft.com/office/powerpoint/2010/main" val="3666700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37</a:t>
            </a:fld>
            <a:endParaRPr lang="zh-CN" altLang="en-US"/>
          </a:p>
        </p:txBody>
      </p:sp>
    </p:spTree>
    <p:extLst>
      <p:ext uri="{BB962C8B-B14F-4D97-AF65-F5344CB8AC3E}">
        <p14:creationId xmlns:p14="http://schemas.microsoft.com/office/powerpoint/2010/main" val="1079816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38</a:t>
            </a:fld>
            <a:endParaRPr lang="zh-CN" altLang="en-US"/>
          </a:p>
        </p:txBody>
      </p:sp>
    </p:spTree>
    <p:extLst>
      <p:ext uri="{BB962C8B-B14F-4D97-AF65-F5344CB8AC3E}">
        <p14:creationId xmlns:p14="http://schemas.microsoft.com/office/powerpoint/2010/main" val="84102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39</a:t>
            </a:fld>
            <a:endParaRPr lang="zh-CN" altLang="en-US"/>
          </a:p>
        </p:txBody>
      </p:sp>
    </p:spTree>
    <p:extLst>
      <p:ext uri="{BB962C8B-B14F-4D97-AF65-F5344CB8AC3E}">
        <p14:creationId xmlns:p14="http://schemas.microsoft.com/office/powerpoint/2010/main" val="173875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Improving weather forecasting is an eternal topic in Atmospheric Science, in which data assimilation plays an important part. Observation including satellite, radar and rain gauge data is combined with model output and produce the analysis field. In order to understand the error structure between these data sources, we conducted this research to evaluate model, satellite and radar estimates compared with rain gauge data.</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a:t>
            </a:fld>
            <a:endParaRPr lang="zh-CN" altLang="en-US"/>
          </a:p>
        </p:txBody>
      </p:sp>
    </p:spTree>
    <p:extLst>
      <p:ext uri="{BB962C8B-B14F-4D97-AF65-F5344CB8AC3E}">
        <p14:creationId xmlns:p14="http://schemas.microsoft.com/office/powerpoint/2010/main" val="7096558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40</a:t>
            </a:fld>
            <a:endParaRPr lang="zh-CN" altLang="en-US"/>
          </a:p>
        </p:txBody>
      </p:sp>
    </p:spTree>
    <p:extLst>
      <p:ext uri="{BB962C8B-B14F-4D97-AF65-F5344CB8AC3E}">
        <p14:creationId xmlns:p14="http://schemas.microsoft.com/office/powerpoint/2010/main" val="1834304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41</a:t>
            </a:fld>
            <a:endParaRPr lang="zh-CN" altLang="en-US"/>
          </a:p>
        </p:txBody>
      </p:sp>
    </p:spTree>
    <p:extLst>
      <p:ext uri="{BB962C8B-B14F-4D97-AF65-F5344CB8AC3E}">
        <p14:creationId xmlns:p14="http://schemas.microsoft.com/office/powerpoint/2010/main" val="961285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42</a:t>
            </a:fld>
            <a:endParaRPr lang="zh-CN" altLang="en-US"/>
          </a:p>
        </p:txBody>
      </p:sp>
    </p:spTree>
    <p:extLst>
      <p:ext uri="{BB962C8B-B14F-4D97-AF65-F5344CB8AC3E}">
        <p14:creationId xmlns:p14="http://schemas.microsoft.com/office/powerpoint/2010/main" val="3677683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43</a:t>
            </a:fld>
            <a:endParaRPr lang="zh-CN" altLang="en-US"/>
          </a:p>
        </p:txBody>
      </p:sp>
    </p:spTree>
    <p:extLst>
      <p:ext uri="{BB962C8B-B14F-4D97-AF65-F5344CB8AC3E}">
        <p14:creationId xmlns:p14="http://schemas.microsoft.com/office/powerpoint/2010/main" val="1247391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In order to measure the difference between estimation and reference clearly, we calculate the bias and draw the bias map and trend. Positive value means that estimation is larger than reference, which is a wet bias. So we can see these area is in red positive value, which means a wet bias. We can also see some bias in Gulf of Mexico. Because there is very little observation in this area, represented by the black dots, it might introduce some interpolation error when drawing the contour plots. We can ignore them since it is on the sea.</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44</a:t>
            </a:fld>
            <a:endParaRPr lang="zh-CN" altLang="en-US"/>
          </a:p>
        </p:txBody>
      </p:sp>
    </p:spTree>
    <p:extLst>
      <p:ext uri="{BB962C8B-B14F-4D97-AF65-F5344CB8AC3E}">
        <p14:creationId xmlns:p14="http://schemas.microsoft.com/office/powerpoint/2010/main" val="2367038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For root mean squared error, we also know that GOES has a larger bias, which supports the analyses before.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45</a:t>
            </a:fld>
            <a:endParaRPr lang="zh-CN" altLang="en-US"/>
          </a:p>
        </p:txBody>
      </p:sp>
    </p:spTree>
    <p:extLst>
      <p:ext uri="{BB962C8B-B14F-4D97-AF65-F5344CB8AC3E}">
        <p14:creationId xmlns:p14="http://schemas.microsoft.com/office/powerpoint/2010/main" val="2123152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For the trend, as is similar with the average rainfall trend, diurnal variation can also be found in this plot. So it may indicate that the bias value may have a relationship with rainfall rate.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46</a:t>
            </a:fld>
            <a:endParaRPr lang="zh-CN" altLang="en-US"/>
          </a:p>
        </p:txBody>
      </p:sp>
    </p:spTree>
    <p:extLst>
      <p:ext uri="{BB962C8B-B14F-4D97-AF65-F5344CB8AC3E}">
        <p14:creationId xmlns:p14="http://schemas.microsoft.com/office/powerpoint/2010/main" val="3371584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But for the RMSE trend the variation is not apparent. And we can see that the RMSE for these four datasets are very close. Generally </a:t>
            </a:r>
            <a:r>
              <a:rPr lang="en-US" altLang="zh-CN" sz="1200" kern="1200" dirty="0" err="1" smtClean="0">
                <a:solidFill>
                  <a:schemeClr val="tx1"/>
                </a:solidFill>
                <a:effectLst/>
                <a:latin typeface="+mn-lt"/>
                <a:ea typeface="+mn-ea"/>
                <a:cs typeface="+mn-cs"/>
              </a:rPr>
              <a:t>StageIV</a:t>
            </a:r>
            <a:r>
              <a:rPr lang="en-US" altLang="zh-CN" sz="1200" kern="1200" dirty="0" smtClean="0">
                <a:solidFill>
                  <a:schemeClr val="tx1"/>
                </a:solidFill>
                <a:effectLst/>
                <a:latin typeface="+mn-lt"/>
                <a:ea typeface="+mn-ea"/>
                <a:cs typeface="+mn-cs"/>
              </a:rPr>
              <a:t> has a better performance than HRRR and GOES.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47</a:t>
            </a:fld>
            <a:endParaRPr lang="zh-CN" altLang="en-US"/>
          </a:p>
        </p:txBody>
      </p:sp>
    </p:spTree>
    <p:extLst>
      <p:ext uri="{BB962C8B-B14F-4D97-AF65-F5344CB8AC3E}">
        <p14:creationId xmlns:p14="http://schemas.microsoft.com/office/powerpoint/2010/main" val="1039196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can also draw the error PDF for these categories. As we know in the error statistics, there is a slight wet bias in all four datasets. And we notice in the GOES plot that the bars are taller than other two datasets, indicating that most of the wet bias for the GOES estimate comes from here.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48</a:t>
            </a:fld>
            <a:endParaRPr lang="zh-CN" altLang="en-US"/>
          </a:p>
        </p:txBody>
      </p:sp>
    </p:spTree>
    <p:extLst>
      <p:ext uri="{BB962C8B-B14F-4D97-AF65-F5344CB8AC3E}">
        <p14:creationId xmlns:p14="http://schemas.microsoft.com/office/powerpoint/2010/main" val="2672803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49</a:t>
            </a:fld>
            <a:endParaRPr lang="zh-CN" altLang="en-US"/>
          </a:p>
        </p:txBody>
      </p:sp>
    </p:spTree>
    <p:extLst>
      <p:ext uri="{BB962C8B-B14F-4D97-AF65-F5344CB8AC3E}">
        <p14:creationId xmlns:p14="http://schemas.microsoft.com/office/powerpoint/2010/main" val="1492123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First of all, we have to get data prepared.</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5</a:t>
            </a:fld>
            <a:endParaRPr lang="zh-CN" altLang="en-US"/>
          </a:p>
        </p:txBody>
      </p:sp>
    </p:spTree>
    <p:extLst>
      <p:ext uri="{BB962C8B-B14F-4D97-AF65-F5344CB8AC3E}">
        <p14:creationId xmlns:p14="http://schemas.microsoft.com/office/powerpoint/2010/main" val="1287200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50</a:t>
            </a:fld>
            <a:endParaRPr lang="zh-CN" altLang="en-US"/>
          </a:p>
        </p:txBody>
      </p:sp>
    </p:spTree>
    <p:extLst>
      <p:ext uri="{BB962C8B-B14F-4D97-AF65-F5344CB8AC3E}">
        <p14:creationId xmlns:p14="http://schemas.microsoft.com/office/powerpoint/2010/main" val="2747600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51</a:t>
            </a:fld>
            <a:endParaRPr lang="zh-CN" altLang="en-US"/>
          </a:p>
        </p:txBody>
      </p:sp>
    </p:spTree>
    <p:extLst>
      <p:ext uri="{BB962C8B-B14F-4D97-AF65-F5344CB8AC3E}">
        <p14:creationId xmlns:p14="http://schemas.microsoft.com/office/powerpoint/2010/main" val="3964958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52</a:t>
            </a:fld>
            <a:endParaRPr lang="zh-CN" altLang="en-US"/>
          </a:p>
        </p:txBody>
      </p:sp>
    </p:spTree>
    <p:extLst>
      <p:ext uri="{BB962C8B-B14F-4D97-AF65-F5344CB8AC3E}">
        <p14:creationId xmlns:p14="http://schemas.microsoft.com/office/powerpoint/2010/main" val="14606370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676345-AA0E-4B9D-B175-52A5909E281E}" type="slidenum">
              <a:rPr lang="zh-CN" altLang="en-US" smtClean="0"/>
              <a:t>53</a:t>
            </a:fld>
            <a:endParaRPr lang="zh-CN" altLang="en-US"/>
          </a:p>
        </p:txBody>
      </p:sp>
    </p:spTree>
    <p:extLst>
      <p:ext uri="{BB962C8B-B14F-4D97-AF65-F5344CB8AC3E}">
        <p14:creationId xmlns:p14="http://schemas.microsoft.com/office/powerpoint/2010/main" val="113455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We choose High-Resolution Rapid Refresh, abbreviated as HRRR as our model. The HRRR is a NOAA real-time 3-km resolution, hourly updated, cloud-resolving, convection-allowing atmospheric model. Radar data is assimilated in the HRRR every 15 min over an 1-h period. One hour precipitation is a variable in the HRRR’s output so we can use it directly.</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6</a:t>
            </a:fld>
            <a:endParaRPr lang="zh-CN" altLang="en-US"/>
          </a:p>
        </p:txBody>
      </p:sp>
    </p:spTree>
    <p:extLst>
      <p:ext uri="{BB962C8B-B14F-4D97-AF65-F5344CB8AC3E}">
        <p14:creationId xmlns:p14="http://schemas.microsoft.com/office/powerpoint/2010/main" val="154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Next is the GOES-R Series. The GOES-R primary instrument for imaging Earth is the Advanced Baseline Imager (ABI). ABI will view the Earth with 16 different spectral bands includes two visible channels, four near-infrared channels, and ten infrared channels. The ABI Rainfall Rate algorithm generates the baseline Rainfall Rate product from ABI IR brightness temperatures and is calibrated in real time against microwave-derived rain rates to enhance accuracy.</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7</a:t>
            </a:fld>
            <a:endParaRPr lang="zh-CN" altLang="en-US"/>
          </a:p>
        </p:txBody>
      </p:sp>
    </p:spTree>
    <p:extLst>
      <p:ext uri="{BB962C8B-B14F-4D97-AF65-F5344CB8AC3E}">
        <p14:creationId xmlns:p14="http://schemas.microsoft.com/office/powerpoint/2010/main" val="381880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Then we choose StageIV as radar estimates. It is actually a combination of radar and gauge estimates. But since the station-based rain gauge data is sparsely distributed, this high-resolution dataset mainly depends on the radar observation.</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8</a:t>
            </a:fld>
            <a:endParaRPr lang="zh-CN" altLang="en-US"/>
          </a:p>
        </p:txBody>
      </p:sp>
    </p:spTree>
    <p:extLst>
      <p:ext uri="{BB962C8B-B14F-4D97-AF65-F5344CB8AC3E}">
        <p14:creationId xmlns:p14="http://schemas.microsoft.com/office/powerpoint/2010/main" val="32568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Finally METAR station-based observation is selected as a reference dataset. It uses heated tipping bucket precipitation gauge to measure precipitation and employs precipitation accumulation algorithm to retrieve the rainfall rate.</a:t>
            </a:r>
            <a:endParaRPr lang="zh-CN" altLang="en-US" dirty="0"/>
          </a:p>
        </p:txBody>
      </p:sp>
      <p:sp>
        <p:nvSpPr>
          <p:cNvPr id="4" name="灯片编号占位符 3"/>
          <p:cNvSpPr>
            <a:spLocks noGrp="1"/>
          </p:cNvSpPr>
          <p:nvPr>
            <p:ph type="sldNum" sz="quarter" idx="10"/>
          </p:nvPr>
        </p:nvSpPr>
        <p:spPr/>
        <p:txBody>
          <a:bodyPr/>
          <a:lstStyle/>
          <a:p>
            <a:fld id="{3F676345-AA0E-4B9D-B175-52A5909E281E}" type="slidenum">
              <a:rPr lang="zh-CN" altLang="en-US" smtClean="0"/>
              <a:t>9</a:t>
            </a:fld>
            <a:endParaRPr lang="zh-CN" altLang="en-US"/>
          </a:p>
        </p:txBody>
      </p:sp>
    </p:spTree>
    <p:extLst>
      <p:ext uri="{BB962C8B-B14F-4D97-AF65-F5344CB8AC3E}">
        <p14:creationId xmlns:p14="http://schemas.microsoft.com/office/powerpoint/2010/main" val="3185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9894FDA-AC75-4A55-98FA-B0A388B3385A}" type="datetime1">
              <a:rPr lang="en-US" altLang="zh-CN" smtClean="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FEEC265-3DC7-4AF6-B4E3-C423B3086FC5}" type="datetime1">
              <a:rPr lang="en-US" altLang="zh-CN" smtClean="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6AF78E-7227-45DE-A1C3-4019787808E8}" type="datetime1">
              <a:rPr lang="en-US" altLang="zh-CN" smtClean="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50E60F2F-149F-45E3-A174-CF8BF0C34BD0}" type="datetime1">
              <a:rPr lang="en-US" altLang="zh-CN" smtClean="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5616C7-1FE5-4B63-B74A-40C818CB63FF}" type="datetime1">
              <a:rPr lang="en-US" altLang="zh-CN" smtClean="0"/>
              <a:t>9/18/2018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8574C08-E454-49A3-B5CE-D4DA4C51FE19}" type="datetime1">
              <a:rPr lang="en-US" altLang="zh-CN" smtClean="0"/>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38EFBA-1B26-4F91-9973-96DBC12BA379}" type="datetime1">
              <a:rPr lang="en-US" altLang="zh-CN" smtClean="0"/>
              <a:t>9/18/2018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EA367D7-D131-459A-84F4-4A35FDEE1BAE}" type="datetime1">
              <a:rPr lang="en-US" altLang="zh-CN" smtClean="0"/>
              <a:t>9/18/2018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16F1E5-2DCA-47D4-AB81-28A04013DCA6}" type="datetime1">
              <a:rPr lang="en-US" altLang="zh-CN" smtClean="0"/>
              <a:t>9/18/2018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E4DDF56-7174-4B27-8E6D-13290004AC6B}" type="datetime1">
              <a:rPr lang="en-US" altLang="zh-CN" smtClean="0"/>
              <a:t>9/18/2018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8376456-02A1-4015-B4E0-5384C8E1A43C}" type="datetime1">
              <a:rPr lang="en-US" altLang="zh-CN" smtClean="0"/>
              <a:t>9/18/2018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7CFDC43-47D2-4C92-B982-05BC5B6D7D96}" type="datetime1">
              <a:rPr lang="en-US" altLang="zh-CN" smtClean="0"/>
              <a:t>9/18/2018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444500" indent="-444500" algn="l" defTabSz="914400" rtl="0" eaLnBrk="1" latinLnBrk="0" hangingPunct="1">
        <a:lnSpc>
          <a:spcPct val="90000"/>
        </a:lnSpc>
        <a:spcBef>
          <a:spcPts val="1200"/>
        </a:spcBef>
        <a:spcAft>
          <a:spcPts val="200"/>
        </a:spcAft>
        <a:buClr>
          <a:schemeClr val="accent1"/>
        </a:buClr>
        <a:buSzPct val="80000"/>
        <a:buFont typeface="Wingdings" panose="05000000000000000000" pitchFamily="2" charset="2"/>
        <a:buChar char="u"/>
        <a:defRPr sz="2800" kern="1200">
          <a:solidFill>
            <a:schemeClr val="tx1">
              <a:lumMod val="75000"/>
              <a:lumOff val="25000"/>
            </a:schemeClr>
          </a:solidFill>
          <a:latin typeface="+mn-lt"/>
          <a:ea typeface="+mn-ea"/>
          <a:cs typeface="+mn-cs"/>
        </a:defRPr>
      </a:lvl1pPr>
      <a:lvl2pPr marL="630238" indent="-430213" algn="l" defTabSz="914400" rtl="0" eaLnBrk="1" latinLnBrk="0" hangingPunct="1">
        <a:lnSpc>
          <a:spcPct val="90000"/>
        </a:lnSpc>
        <a:spcBef>
          <a:spcPts val="200"/>
        </a:spcBef>
        <a:spcAft>
          <a:spcPts val="400"/>
        </a:spcAft>
        <a:buClr>
          <a:schemeClr val="accent1"/>
        </a:buClr>
        <a:buFont typeface="Wingdings" panose="05000000000000000000" pitchFamily="2" charset="2"/>
        <a:buChar char="ü"/>
        <a:defRPr sz="2400" kern="1200">
          <a:solidFill>
            <a:schemeClr val="tx1">
              <a:lumMod val="75000"/>
              <a:lumOff val="25000"/>
            </a:schemeClr>
          </a:solidFill>
          <a:latin typeface="+mn-lt"/>
          <a:ea typeface="+mn-ea"/>
          <a:cs typeface="+mn-cs"/>
        </a:defRPr>
      </a:lvl2pPr>
      <a:lvl3pPr marL="808038" indent="-423863" algn="l" defTabSz="914400" rtl="0" eaLnBrk="1" latinLnBrk="0" hangingPunct="1">
        <a:lnSpc>
          <a:spcPct val="90000"/>
        </a:lnSpc>
        <a:spcBef>
          <a:spcPts val="200"/>
        </a:spcBef>
        <a:spcAft>
          <a:spcPts val="400"/>
        </a:spcAft>
        <a:buClr>
          <a:schemeClr val="accent1"/>
        </a:buClr>
        <a:buFont typeface="Wingdings" panose="05000000000000000000" pitchFamily="2" charset="2"/>
        <a:buChar char="ü"/>
        <a:defRPr sz="1800" kern="1200">
          <a:solidFill>
            <a:schemeClr val="tx1">
              <a:lumMod val="75000"/>
              <a:lumOff val="25000"/>
            </a:schemeClr>
          </a:solidFill>
          <a:latin typeface="+mn-lt"/>
          <a:ea typeface="+mn-ea"/>
          <a:cs typeface="+mn-cs"/>
        </a:defRPr>
      </a:lvl3pPr>
      <a:lvl4pPr marL="985838" indent="-419100" algn="l" defTabSz="914400" rtl="0" eaLnBrk="1" latinLnBrk="0" hangingPunct="1">
        <a:lnSpc>
          <a:spcPct val="90000"/>
        </a:lnSpc>
        <a:spcBef>
          <a:spcPts val="200"/>
        </a:spcBef>
        <a:spcAft>
          <a:spcPts val="400"/>
        </a:spcAft>
        <a:buClr>
          <a:schemeClr val="accent1"/>
        </a:buClr>
        <a:buFont typeface="Wingdings" panose="05000000000000000000" pitchFamily="2" charset="2"/>
        <a:buChar char="ü"/>
        <a:defRPr sz="1800" kern="1200">
          <a:solidFill>
            <a:schemeClr val="tx1">
              <a:lumMod val="75000"/>
              <a:lumOff val="25000"/>
            </a:schemeClr>
          </a:solidFill>
          <a:latin typeface="+mn-lt"/>
          <a:ea typeface="+mn-ea"/>
          <a:cs typeface="+mn-cs"/>
        </a:defRPr>
      </a:lvl4pPr>
      <a:lvl5pPr marL="1163638" indent="-414338" algn="l" defTabSz="914400" rtl="0" eaLnBrk="1" latinLnBrk="0" hangingPunct="1">
        <a:lnSpc>
          <a:spcPct val="90000"/>
        </a:lnSpc>
        <a:spcBef>
          <a:spcPts val="200"/>
        </a:spcBef>
        <a:spcAft>
          <a:spcPts val="400"/>
        </a:spcAft>
        <a:buClr>
          <a:schemeClr val="accent1"/>
        </a:buClr>
        <a:buFont typeface="Wingdings" panose="05000000000000000000" pitchFamily="2" charset="2"/>
        <a:buChar char="ü"/>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slideLayout" Target="../slideLayouts/slideLayout7.xml"/><Relationship Id="rId3" Type="http://schemas.openxmlformats.org/officeDocument/2006/relationships/tags" Target="../tags/tag55.xml"/><Relationship Id="rId21" Type="http://schemas.openxmlformats.org/officeDocument/2006/relationships/slide" Target="slide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slide" Target="slide3.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tags" Target="../tags/tag67.xml"/><Relationship Id="rId10" Type="http://schemas.openxmlformats.org/officeDocument/2006/relationships/tags" Target="../tags/tag62.xml"/><Relationship Id="rId19" Type="http://schemas.openxmlformats.org/officeDocument/2006/relationships/notesSlide" Target="../notesSlides/notesSlide11.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7.xml"/><Relationship Id="rId3" Type="http://schemas.openxmlformats.org/officeDocument/2006/relationships/tags" Target="../tags/tag4.xml"/><Relationship Id="rId21" Type="http://schemas.openxmlformats.org/officeDocument/2006/relationships/slide" Target="slide5.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 Target="slide30.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 Target="slide27.xml"/><Relationship Id="rId10" Type="http://schemas.openxmlformats.org/officeDocument/2006/relationships/tags" Target="../tags/tag11.xml"/><Relationship Id="rId19"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slideLayout" Target="../slideLayouts/slideLayout7.xml"/><Relationship Id="rId3" Type="http://schemas.openxmlformats.org/officeDocument/2006/relationships/tags" Target="../tags/tag72.xml"/><Relationship Id="rId21" Type="http://schemas.openxmlformats.org/officeDocument/2006/relationships/slide" Target="slide5.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slide" Target="slide3.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notesSlide" Target="../notesSlides/notesSlide27.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slide" Target="slide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7.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notesSlide" Target="../notesSlides/notesSlide3.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3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slideLayout" Target="../slideLayouts/slideLayout7.xml"/><Relationship Id="rId3" Type="http://schemas.openxmlformats.org/officeDocument/2006/relationships/tags" Target="../tags/tag89.xml"/><Relationship Id="rId21" Type="http://schemas.openxmlformats.org/officeDocument/2006/relationships/slide" Target="slide5.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 Type="http://schemas.openxmlformats.org/officeDocument/2006/relationships/tags" Target="../tags/tag88.xml"/><Relationship Id="rId16" Type="http://schemas.openxmlformats.org/officeDocument/2006/relationships/tags" Target="../tags/tag102.xml"/><Relationship Id="rId20" Type="http://schemas.openxmlformats.org/officeDocument/2006/relationships/slide" Target="slide3.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23" Type="http://schemas.openxmlformats.org/officeDocument/2006/relationships/slide" Target="slide27.xml"/><Relationship Id="rId10" Type="http://schemas.openxmlformats.org/officeDocument/2006/relationships/tags" Target="../tags/tag96.xml"/><Relationship Id="rId19" Type="http://schemas.openxmlformats.org/officeDocument/2006/relationships/notesSlide" Target="../notesSlides/notesSlide30.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 Id="rId22" Type="http://schemas.openxmlformats.org/officeDocument/2006/relationships/slide" Target="slide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7.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slide" Target="slide3.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notesSlide" Target="../notesSlides/notesSlide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5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800" dirty="0"/>
              <a:t>Evaluation of Quantitative Precipitation Estimation from Model, Satellite and Radar</a:t>
            </a:r>
            <a:endParaRPr lang="zh-CN" altLang="en-US" sz="4800" dirty="0"/>
          </a:p>
        </p:txBody>
      </p:sp>
      <p:sp>
        <p:nvSpPr>
          <p:cNvPr id="3" name="副标题 2"/>
          <p:cNvSpPr>
            <a:spLocks noGrp="1"/>
          </p:cNvSpPr>
          <p:nvPr>
            <p:ph type="subTitle" idx="1"/>
          </p:nvPr>
        </p:nvSpPr>
        <p:spPr/>
        <p:txBody>
          <a:bodyPr>
            <a:normAutofit fontScale="85000" lnSpcReduction="20000"/>
          </a:bodyPr>
          <a:lstStyle/>
          <a:p>
            <a:r>
              <a:rPr lang="en-US" altLang="zh-CN" dirty="0" smtClean="0"/>
              <a:t>Chongxing Fan</a:t>
            </a:r>
          </a:p>
          <a:p>
            <a:r>
              <a:rPr lang="en-US" altLang="zh-CN" dirty="0" smtClean="0"/>
              <a:t>School of Atmospheric Sciences, Nanjing University</a:t>
            </a:r>
          </a:p>
          <a:p>
            <a:r>
              <a:rPr lang="en-US" altLang="zh-CN" dirty="0" smtClean="0"/>
              <a:t>SUPERVISOR: Yongsheng Chen</a:t>
            </a:r>
          </a:p>
        </p:txBody>
      </p:sp>
    </p:spTree>
    <p:extLst>
      <p:ext uri="{BB962C8B-B14F-4D97-AF65-F5344CB8AC3E}">
        <p14:creationId xmlns:p14="http://schemas.microsoft.com/office/powerpoint/2010/main" val="4164612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Method</a:t>
            </a:r>
            <a:endParaRPr lang="zh-CN" altLang="en-US" dirty="0"/>
          </a:p>
        </p:txBody>
      </p:sp>
      <p:sp>
        <p:nvSpPr>
          <p:cNvPr id="4" name="矩形 3"/>
          <p:cNvSpPr/>
          <p:nvPr/>
        </p:nvSpPr>
        <p:spPr>
          <a:xfrm>
            <a:off x="558800" y="2647133"/>
            <a:ext cx="1640544"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HRRR</a:t>
            </a:r>
            <a:endParaRPr lang="zh-CN" altLang="en-US" sz="2800" dirty="0"/>
          </a:p>
        </p:txBody>
      </p:sp>
      <p:sp>
        <p:nvSpPr>
          <p:cNvPr id="5" name="矩形 4"/>
          <p:cNvSpPr/>
          <p:nvPr/>
        </p:nvSpPr>
        <p:spPr>
          <a:xfrm>
            <a:off x="558798" y="3247769"/>
            <a:ext cx="1640546"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GOES</a:t>
            </a:r>
            <a:endParaRPr lang="zh-CN" altLang="en-US" sz="2800" dirty="0"/>
          </a:p>
        </p:txBody>
      </p:sp>
      <p:sp>
        <p:nvSpPr>
          <p:cNvPr id="6" name="矩形 5"/>
          <p:cNvSpPr/>
          <p:nvPr/>
        </p:nvSpPr>
        <p:spPr>
          <a:xfrm>
            <a:off x="558799" y="3848405"/>
            <a:ext cx="1640544"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Radar</a:t>
            </a:r>
            <a:endParaRPr lang="zh-CN" altLang="en-US" sz="2800" dirty="0"/>
          </a:p>
        </p:txBody>
      </p:sp>
      <p:sp>
        <p:nvSpPr>
          <p:cNvPr id="7" name="矩形 6"/>
          <p:cNvSpPr/>
          <p:nvPr/>
        </p:nvSpPr>
        <p:spPr>
          <a:xfrm>
            <a:off x="558798" y="4449041"/>
            <a:ext cx="1640546"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METAR</a:t>
            </a:r>
            <a:endParaRPr lang="zh-CN" altLang="en-US" sz="2800" dirty="0"/>
          </a:p>
        </p:txBody>
      </p:sp>
      <p:sp>
        <p:nvSpPr>
          <p:cNvPr id="8" name="矩形 7"/>
          <p:cNvSpPr/>
          <p:nvPr/>
        </p:nvSpPr>
        <p:spPr>
          <a:xfrm>
            <a:off x="3430497" y="2647133"/>
            <a:ext cx="1640544"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err="1" smtClean="0"/>
              <a:t>H_std</a:t>
            </a:r>
            <a:endParaRPr lang="zh-CN" altLang="en-US" sz="2800" dirty="0"/>
          </a:p>
        </p:txBody>
      </p:sp>
      <p:sp>
        <p:nvSpPr>
          <p:cNvPr id="9" name="矩形 8"/>
          <p:cNvSpPr/>
          <p:nvPr/>
        </p:nvSpPr>
        <p:spPr>
          <a:xfrm>
            <a:off x="3430495" y="3247769"/>
            <a:ext cx="1640546"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err="1" smtClean="0"/>
              <a:t>G_std</a:t>
            </a:r>
            <a:endParaRPr lang="zh-CN" altLang="en-US" sz="2800" dirty="0"/>
          </a:p>
        </p:txBody>
      </p:sp>
      <p:sp>
        <p:nvSpPr>
          <p:cNvPr id="10" name="矩形 9"/>
          <p:cNvSpPr/>
          <p:nvPr/>
        </p:nvSpPr>
        <p:spPr>
          <a:xfrm>
            <a:off x="3430496" y="3848405"/>
            <a:ext cx="1640544"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err="1" smtClean="0"/>
              <a:t>R_std</a:t>
            </a:r>
            <a:endParaRPr lang="zh-CN" altLang="en-US" sz="2800" dirty="0"/>
          </a:p>
        </p:txBody>
      </p:sp>
      <p:sp>
        <p:nvSpPr>
          <p:cNvPr id="11" name="矩形 10"/>
          <p:cNvSpPr/>
          <p:nvPr/>
        </p:nvSpPr>
        <p:spPr>
          <a:xfrm>
            <a:off x="3430495" y="4449041"/>
            <a:ext cx="1640546"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err="1" smtClean="0"/>
              <a:t>M_std</a:t>
            </a:r>
            <a:endParaRPr lang="zh-CN" altLang="en-US" sz="2800" dirty="0"/>
          </a:p>
        </p:txBody>
      </p:sp>
      <p:cxnSp>
        <p:nvCxnSpPr>
          <p:cNvPr id="12" name="直接箭头连接符 11"/>
          <p:cNvCxnSpPr>
            <a:stCxn id="4" idx="3"/>
            <a:endCxn id="8" idx="1"/>
          </p:cNvCxnSpPr>
          <p:nvPr/>
        </p:nvCxnSpPr>
        <p:spPr>
          <a:xfrm>
            <a:off x="2199344" y="2875733"/>
            <a:ext cx="12311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直接箭头连接符 12"/>
          <p:cNvCxnSpPr>
            <a:stCxn id="5" idx="3"/>
            <a:endCxn id="9" idx="1"/>
          </p:cNvCxnSpPr>
          <p:nvPr/>
        </p:nvCxnSpPr>
        <p:spPr>
          <a:xfrm>
            <a:off x="2199344" y="3476369"/>
            <a:ext cx="123115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直接箭头连接符 13"/>
          <p:cNvCxnSpPr>
            <a:stCxn id="6" idx="3"/>
            <a:endCxn id="10" idx="1"/>
          </p:cNvCxnSpPr>
          <p:nvPr/>
        </p:nvCxnSpPr>
        <p:spPr>
          <a:xfrm>
            <a:off x="2199343" y="4077005"/>
            <a:ext cx="123115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直接箭头连接符 14"/>
          <p:cNvCxnSpPr>
            <a:stCxn id="7" idx="3"/>
            <a:endCxn id="11" idx="1"/>
          </p:cNvCxnSpPr>
          <p:nvPr/>
        </p:nvCxnSpPr>
        <p:spPr>
          <a:xfrm>
            <a:off x="2199344" y="4677641"/>
            <a:ext cx="123115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矩形 16"/>
          <p:cNvSpPr/>
          <p:nvPr/>
        </p:nvSpPr>
        <p:spPr>
          <a:xfrm>
            <a:off x="6517345" y="4449041"/>
            <a:ext cx="1921432" cy="4572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t>C</a:t>
            </a:r>
            <a:r>
              <a:rPr lang="en-US" altLang="zh-CN" sz="2800" dirty="0" smtClean="0"/>
              <a:t>ombined</a:t>
            </a:r>
            <a:endParaRPr lang="zh-CN" altLang="en-US" sz="2800" dirty="0"/>
          </a:p>
        </p:txBody>
      </p:sp>
      <p:cxnSp>
        <p:nvCxnSpPr>
          <p:cNvPr id="18" name="直接箭头连接符 17"/>
          <p:cNvCxnSpPr>
            <a:stCxn id="11" idx="3"/>
            <a:endCxn id="17" idx="1"/>
          </p:cNvCxnSpPr>
          <p:nvPr/>
        </p:nvCxnSpPr>
        <p:spPr>
          <a:xfrm>
            <a:off x="5071041" y="4677641"/>
            <a:ext cx="144630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肘形连接符 18"/>
          <p:cNvCxnSpPr>
            <a:stCxn id="8" idx="3"/>
            <a:endCxn id="17" idx="1"/>
          </p:cNvCxnSpPr>
          <p:nvPr/>
        </p:nvCxnSpPr>
        <p:spPr>
          <a:xfrm>
            <a:off x="5071041" y="2875733"/>
            <a:ext cx="1446304" cy="180190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肘形连接符 19"/>
          <p:cNvCxnSpPr>
            <a:stCxn id="9" idx="3"/>
            <a:endCxn id="17" idx="1"/>
          </p:cNvCxnSpPr>
          <p:nvPr/>
        </p:nvCxnSpPr>
        <p:spPr>
          <a:xfrm>
            <a:off x="5071041" y="3476369"/>
            <a:ext cx="1446304" cy="1201272"/>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肘形连接符 20"/>
          <p:cNvCxnSpPr>
            <a:stCxn id="10" idx="3"/>
            <a:endCxn id="17" idx="1"/>
          </p:cNvCxnSpPr>
          <p:nvPr/>
        </p:nvCxnSpPr>
        <p:spPr>
          <a:xfrm>
            <a:off x="5071040" y="4077005"/>
            <a:ext cx="1446305" cy="600636"/>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1984193" y="2221963"/>
            <a:ext cx="1736172"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Preprocessing</a:t>
            </a:r>
            <a:endParaRPr lang="zh-CN" altLang="en-US" sz="1400" dirty="0" smtClean="0">
              <a:latin typeface="Arial" panose="020B0604020202020204" pitchFamily="34" charset="0"/>
              <a:ea typeface="微软雅黑" panose="020B0503020204020204" pitchFamily="34" charset="-122"/>
            </a:endParaRPr>
          </a:p>
        </p:txBody>
      </p:sp>
      <p:sp>
        <p:nvSpPr>
          <p:cNvPr id="23" name="文本框 22"/>
          <p:cNvSpPr txBox="1"/>
          <p:nvPr/>
        </p:nvSpPr>
        <p:spPr>
          <a:xfrm>
            <a:off x="4942559" y="2234899"/>
            <a:ext cx="1700308"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Interpolation</a:t>
            </a:r>
            <a:endParaRPr lang="zh-CN" altLang="en-US" dirty="0" smtClean="0">
              <a:latin typeface="Arial" panose="020B0604020202020204" pitchFamily="34" charset="0"/>
              <a:ea typeface="微软雅黑" panose="020B0503020204020204" pitchFamily="34" charset="-122"/>
            </a:endParaRPr>
          </a:p>
        </p:txBody>
      </p:sp>
      <p:sp>
        <p:nvSpPr>
          <p:cNvPr id="24" name="文本框 23"/>
          <p:cNvSpPr txBox="1"/>
          <p:nvPr/>
        </p:nvSpPr>
        <p:spPr>
          <a:xfrm>
            <a:off x="5042874" y="4915352"/>
            <a:ext cx="1499678"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Combination</a:t>
            </a:r>
            <a:endParaRPr lang="zh-CN" altLang="en-US" dirty="0" smtClean="0">
              <a:latin typeface="Arial" panose="020B0604020202020204" pitchFamily="34" charset="0"/>
              <a:ea typeface="微软雅黑" panose="020B0503020204020204" pitchFamily="34" charset="-122"/>
            </a:endParaRPr>
          </a:p>
        </p:txBody>
      </p:sp>
      <p:sp>
        <p:nvSpPr>
          <p:cNvPr id="25" name="圆角矩形 24"/>
          <p:cNvSpPr/>
          <p:nvPr/>
        </p:nvSpPr>
        <p:spPr>
          <a:xfrm>
            <a:off x="9938453" y="3624573"/>
            <a:ext cx="1730188" cy="824468"/>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400" dirty="0" smtClean="0"/>
              <a:t>Eyeball Verification</a:t>
            </a:r>
            <a:endParaRPr lang="zh-CN" altLang="en-US" sz="2400" dirty="0"/>
          </a:p>
        </p:txBody>
      </p:sp>
      <p:sp>
        <p:nvSpPr>
          <p:cNvPr id="26" name="圆角矩形 25"/>
          <p:cNvSpPr/>
          <p:nvPr/>
        </p:nvSpPr>
        <p:spPr>
          <a:xfrm>
            <a:off x="9938453" y="4771773"/>
            <a:ext cx="1730188" cy="855472"/>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zh-CN" sz="2400" dirty="0" smtClean="0"/>
              <a:t>Statistical </a:t>
            </a:r>
            <a:r>
              <a:rPr lang="en-US" altLang="zh-CN" sz="2400" dirty="0"/>
              <a:t>V</a:t>
            </a:r>
            <a:r>
              <a:rPr lang="en-US" altLang="zh-CN" sz="2400" dirty="0" smtClean="0"/>
              <a:t>erification</a:t>
            </a:r>
            <a:endParaRPr lang="zh-CN" altLang="en-US" sz="2400" dirty="0"/>
          </a:p>
        </p:txBody>
      </p:sp>
      <p:cxnSp>
        <p:nvCxnSpPr>
          <p:cNvPr id="27" name="肘形连接符 26"/>
          <p:cNvCxnSpPr>
            <a:stCxn id="17" idx="3"/>
            <a:endCxn id="25" idx="1"/>
          </p:cNvCxnSpPr>
          <p:nvPr/>
        </p:nvCxnSpPr>
        <p:spPr>
          <a:xfrm flipV="1">
            <a:off x="8438777" y="4036807"/>
            <a:ext cx="1499676" cy="640834"/>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肘形连接符 27"/>
          <p:cNvCxnSpPr>
            <a:stCxn id="17" idx="3"/>
            <a:endCxn id="26" idx="1"/>
          </p:cNvCxnSpPr>
          <p:nvPr/>
        </p:nvCxnSpPr>
        <p:spPr>
          <a:xfrm>
            <a:off x="8438777" y="4677641"/>
            <a:ext cx="1499676" cy="521868"/>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29" name="文本框 28"/>
          <p:cNvSpPr txBox="1"/>
          <p:nvPr/>
        </p:nvSpPr>
        <p:spPr>
          <a:xfrm>
            <a:off x="8889901" y="3624573"/>
            <a:ext cx="851443"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Plot</a:t>
            </a:r>
            <a:endParaRPr lang="zh-CN" altLang="en-US" dirty="0" smtClean="0">
              <a:latin typeface="Arial" panose="020B0604020202020204" pitchFamily="34" charset="0"/>
              <a:ea typeface="微软雅黑" panose="020B0503020204020204" pitchFamily="34" charset="-122"/>
            </a:endParaRPr>
          </a:p>
        </p:txBody>
      </p:sp>
      <p:sp>
        <p:nvSpPr>
          <p:cNvPr id="30" name="文本框 29"/>
          <p:cNvSpPr txBox="1"/>
          <p:nvPr/>
        </p:nvSpPr>
        <p:spPr>
          <a:xfrm>
            <a:off x="8749553" y="5174813"/>
            <a:ext cx="1132141"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Analyze</a:t>
            </a:r>
            <a:endParaRPr lang="zh-CN" altLang="en-US" dirty="0" smtClean="0">
              <a:latin typeface="Arial" panose="020B0604020202020204" pitchFamily="34" charset="0"/>
              <a:ea typeface="微软雅黑" panose="020B0503020204020204" pitchFamily="34" charset="-122"/>
            </a:endParaRPr>
          </a:p>
        </p:txBody>
      </p:sp>
      <p:sp>
        <p:nvSpPr>
          <p:cNvPr id="34" name="文本框 33"/>
          <p:cNvSpPr txBox="1"/>
          <p:nvPr/>
        </p:nvSpPr>
        <p:spPr>
          <a:xfrm>
            <a:off x="1946834" y="4906112"/>
            <a:ext cx="1736172" cy="452432"/>
          </a:xfrm>
          <a:prstGeom prst="rect">
            <a:avLst/>
          </a:prstGeom>
          <a:noFill/>
        </p:spPr>
        <p:txBody>
          <a:bodyPr wrap="square" rtlCol="0">
            <a:spAutoFit/>
          </a:bodyPr>
          <a:lstStyle/>
          <a:p>
            <a:pPr algn="ctr">
              <a:lnSpc>
                <a:spcPct val="130000"/>
              </a:lnSpc>
            </a:pPr>
            <a:r>
              <a:rPr lang="en-US" altLang="zh-CN" dirty="0" smtClean="0">
                <a:latin typeface="Arial" panose="020B0604020202020204" pitchFamily="34" charset="0"/>
                <a:ea typeface="微软雅黑" panose="020B0503020204020204" pitchFamily="34" charset="-122"/>
              </a:rPr>
              <a:t>Preprocessing</a:t>
            </a:r>
            <a:endParaRPr lang="zh-CN" altLang="en-US" sz="1400" dirty="0" smtClean="0">
              <a:latin typeface="Arial" panose="020B0604020202020204" pitchFamily="34" charset="0"/>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8494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2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500"/>
                            </p:stCondLst>
                            <p:childTnLst>
                              <p:par>
                                <p:cTn id="32" presetID="14" presetClass="entr" presetSubtype="1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randombar(horizontal)">
                                      <p:cBhvr>
                                        <p:cTn id="34" dur="500"/>
                                        <p:tgtEl>
                                          <p:spTgt spid="34"/>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randombar(horizontal)">
                                      <p:cBhvr>
                                        <p:cTn id="37" dur="500"/>
                                        <p:tgtEl>
                                          <p:spTgt spid="22"/>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4" presetClass="entr" presetSubtype="1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randombar(horizontal)">
                                      <p:cBhvr>
                                        <p:cTn id="68" dur="500"/>
                                        <p:tgtEl>
                                          <p:spTgt spid="2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randombar(horizontal)">
                                      <p:cBhvr>
                                        <p:cTn id="71" dur="500"/>
                                        <p:tgtEl>
                                          <p:spTgt spid="24"/>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par>
                          <p:cTn id="81" fill="hold">
                            <p:stCondLst>
                              <p:cond delay="500"/>
                            </p:stCondLst>
                            <p:childTnLst>
                              <p:par>
                                <p:cTn id="82" presetID="14" presetClass="entr" presetSubtype="10" fill="hold" grpId="0"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randombar(horizontal)">
                                      <p:cBhvr>
                                        <p:cTn id="84" dur="500"/>
                                        <p:tgtEl>
                                          <p:spTgt spid="29"/>
                                        </p:tgtEl>
                                      </p:cBhvr>
                                    </p:animEffect>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childTnLst>
                          </p:cTn>
                        </p:par>
                        <p:par>
                          <p:cTn id="94" fill="hold">
                            <p:stCondLst>
                              <p:cond delay="500"/>
                            </p:stCondLst>
                            <p:childTnLst>
                              <p:par>
                                <p:cTn id="95" presetID="14" presetClass="entr" presetSubtype="10"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randombar(horizontal)">
                                      <p:cBhvr>
                                        <p:cTn id="97" dur="500"/>
                                        <p:tgtEl>
                                          <p:spTgt spid="30"/>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left)">
                                      <p:cBhvr>
                                        <p:cTn id="10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animBg="1"/>
      <p:bldP spid="22" grpId="0"/>
      <p:bldP spid="23" grpId="0"/>
      <p:bldP spid="24" grpId="0"/>
      <p:bldP spid="25" grpId="0" animBg="1"/>
      <p:bldP spid="26" grpId="0" animBg="1"/>
      <p:bldP spid="29" grpId="0"/>
      <p:bldP spid="30"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3"/>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4"/>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5"/>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6"/>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a:hlinkClick r:id="rId20" action="ppaction://hlinksldjump"/>
          </p:cNvPr>
          <p:cNvSpPr/>
          <p:nvPr>
            <p:custDataLst>
              <p:tags r:id="rId7"/>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Introduction</a:t>
            </a:r>
            <a:endParaRPr lang="zh-CN" altLang="en-US" spc="200">
              <a:solidFill>
                <a:srgbClr val="FFFFFF"/>
              </a:solidFill>
            </a:endParaRPr>
          </a:p>
        </p:txBody>
      </p:sp>
      <p:sp>
        <p:nvSpPr>
          <p:cNvPr id="39" name="MH_Number_1">
            <a:hlinkClick r:id="rId20" action="ppaction://hlinksldjump"/>
          </p:cNvPr>
          <p:cNvSpPr/>
          <p:nvPr>
            <p:custDataLst>
              <p:tags r:id="rId8"/>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01</a:t>
            </a:r>
            <a:endParaRPr lang="zh-CN" altLang="en-US" sz="2400">
              <a:solidFill>
                <a:srgbClr val="B2B2B2"/>
              </a:solidFill>
              <a:cs typeface="Times New Roman" panose="02020603050405020304" pitchFamily="18" charset="0"/>
            </a:endParaRPr>
          </a:p>
        </p:txBody>
      </p:sp>
      <p:sp>
        <p:nvSpPr>
          <p:cNvPr id="53" name="MH_Entry_2">
            <a:hlinkClick r:id="rId21" action="ppaction://hlinksldjump"/>
          </p:cNvPr>
          <p:cNvSpPr/>
          <p:nvPr>
            <p:custDataLst>
              <p:tags r:id="rId9"/>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Data and Method</a:t>
            </a:r>
            <a:endParaRPr lang="zh-CN" altLang="en-US" spc="200">
              <a:solidFill>
                <a:srgbClr val="FFFFFF"/>
              </a:solidFill>
            </a:endParaRPr>
          </a:p>
        </p:txBody>
      </p:sp>
      <p:sp>
        <p:nvSpPr>
          <p:cNvPr id="57" name="MH_Number_2">
            <a:hlinkClick r:id="rId21" action="ppaction://hlinksldjump"/>
          </p:cNvPr>
          <p:cNvSpPr/>
          <p:nvPr>
            <p:custDataLst>
              <p:tags r:id="rId10"/>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02</a:t>
            </a:r>
            <a:endParaRPr lang="zh-CN" altLang="en-US" sz="2400">
              <a:solidFill>
                <a:srgbClr val="B2B2B2"/>
              </a:solidFill>
              <a:cs typeface="Times New Roman" panose="02020603050405020304" pitchFamily="18" charset="0"/>
            </a:endParaRPr>
          </a:p>
        </p:txBody>
      </p:sp>
      <p:sp>
        <p:nvSpPr>
          <p:cNvPr id="65" name="MH_Entry_3"/>
          <p:cNvSpPr/>
          <p:nvPr>
            <p:custDataLst>
              <p:tags r:id="rId11"/>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Result Analyses</a:t>
            </a:r>
            <a:endParaRPr lang="zh-CN" altLang="en-US" spc="200">
              <a:solidFill>
                <a:srgbClr val="FFFFFF"/>
              </a:solidFill>
            </a:endParaRPr>
          </a:p>
        </p:txBody>
      </p:sp>
      <p:sp>
        <p:nvSpPr>
          <p:cNvPr id="69" name="MH_Number_3"/>
          <p:cNvSpPr/>
          <p:nvPr>
            <p:custDataLst>
              <p:tags r:id="rId12"/>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03</a:t>
            </a:r>
            <a:endParaRPr lang="zh-CN" altLang="en-US" sz="2800">
              <a:solidFill>
                <a:schemeClr val="tx1"/>
              </a:solidFill>
              <a:cs typeface="Times New Roman" panose="02020603050405020304" pitchFamily="18" charset="0"/>
            </a:endParaRPr>
          </a:p>
        </p:txBody>
      </p:sp>
      <p:sp>
        <p:nvSpPr>
          <p:cNvPr id="77" name="MH_Entry_4"/>
          <p:cNvSpPr/>
          <p:nvPr>
            <p:custDataLst>
              <p:tags r:id="rId13"/>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Conclusions</a:t>
            </a:r>
            <a:endParaRPr lang="zh-CN" altLang="en-US" spc="200">
              <a:solidFill>
                <a:srgbClr val="FFFFFF"/>
              </a:solidFill>
            </a:endParaRPr>
          </a:p>
        </p:txBody>
      </p:sp>
      <p:sp>
        <p:nvSpPr>
          <p:cNvPr id="78" name="MH_Number_4"/>
          <p:cNvSpPr/>
          <p:nvPr>
            <p:custDataLst>
              <p:tags r:id="rId14"/>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04</a:t>
            </a:r>
            <a:endParaRPr lang="zh-CN" altLang="en-US" sz="2400">
              <a:solidFill>
                <a:srgbClr val="B2B2B2"/>
              </a:solidFill>
              <a:cs typeface="Times New Roman" panose="02020603050405020304" pitchFamily="18" charset="0"/>
            </a:endParaRPr>
          </a:p>
        </p:txBody>
      </p:sp>
      <p:sp>
        <p:nvSpPr>
          <p:cNvPr id="80" name="MH_Entry_5"/>
          <p:cNvSpPr/>
          <p:nvPr>
            <p:custDataLst>
              <p:tags r:id="rId15"/>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endParaRPr lang="zh-CN" altLang="en-US" spc="200" dirty="0">
              <a:solidFill>
                <a:srgbClr val="FFFFFF"/>
              </a:solidFill>
            </a:endParaRPr>
          </a:p>
        </p:txBody>
      </p:sp>
      <p:sp>
        <p:nvSpPr>
          <p:cNvPr id="81" name="MH_Number_5"/>
          <p:cNvSpPr/>
          <p:nvPr>
            <p:custDataLst>
              <p:tags r:id="rId16"/>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05</a:t>
            </a:r>
            <a:endParaRPr lang="zh-CN" altLang="en-US" sz="2400">
              <a:solidFill>
                <a:srgbClr val="B2B2B2"/>
              </a:solidFill>
              <a:cs typeface="Times New Roman" panose="02020603050405020304" pitchFamily="18" charset="0"/>
            </a:endParaRPr>
          </a:p>
        </p:txBody>
      </p:sp>
      <p:sp>
        <p:nvSpPr>
          <p:cNvPr id="22" name="MH_Others_10"/>
          <p:cNvSpPr txBox="1"/>
          <p:nvPr>
            <p:custDataLst>
              <p:tags r:id="rId17"/>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11</a:t>
            </a:fld>
            <a:endParaRPr lang="en-US" dirty="0"/>
          </a:p>
        </p:txBody>
      </p:sp>
    </p:spTree>
    <p:custDataLst>
      <p:tags r:id="rId1"/>
    </p:custDataLst>
    <p:extLst>
      <p:ext uri="{BB962C8B-B14F-4D97-AF65-F5344CB8AC3E}">
        <p14:creationId xmlns:p14="http://schemas.microsoft.com/office/powerpoint/2010/main" val="307942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 Analyses</a:t>
            </a:r>
            <a:endParaRPr lang="zh-CN" altLang="en-US" dirty="0"/>
          </a:p>
        </p:txBody>
      </p:sp>
      <p:sp>
        <p:nvSpPr>
          <p:cNvPr id="3" name="内容占位符 2"/>
          <p:cNvSpPr>
            <a:spLocks noGrp="1"/>
          </p:cNvSpPr>
          <p:nvPr>
            <p:ph idx="1"/>
          </p:nvPr>
        </p:nvSpPr>
        <p:spPr/>
        <p:txBody>
          <a:bodyPr>
            <a:normAutofit/>
          </a:bodyPr>
          <a:lstStyle/>
          <a:p>
            <a:r>
              <a:rPr lang="en-US" altLang="zh-CN" dirty="0" smtClean="0"/>
              <a:t>We choose July 2018 for our analyses.</a:t>
            </a:r>
          </a:p>
          <a:p>
            <a:r>
              <a:rPr lang="en-US" altLang="zh-CN" dirty="0" smtClean="0"/>
              <a:t>Several verification methods are employed.</a:t>
            </a:r>
          </a:p>
          <a:p>
            <a:pPr lvl="1"/>
            <a:r>
              <a:rPr lang="en-US" altLang="zh-CN" dirty="0" smtClean="0"/>
              <a:t>Average Rainfall Maps/Trends</a:t>
            </a:r>
          </a:p>
          <a:p>
            <a:pPr lvl="1"/>
            <a:r>
              <a:rPr lang="en-US" altLang="zh-CN" dirty="0" smtClean="0"/>
              <a:t>Probability Distribution Function (PDF) Plots</a:t>
            </a:r>
          </a:p>
          <a:p>
            <a:pPr lvl="1"/>
            <a:r>
              <a:rPr lang="en-US" altLang="zh-CN" dirty="0" smtClean="0"/>
              <a:t>Average, Variance, Skewness and Kurtosis</a:t>
            </a:r>
          </a:p>
          <a:p>
            <a:pPr lvl="1"/>
            <a:r>
              <a:rPr lang="en-US" altLang="zh-CN" dirty="0" smtClean="0"/>
              <a:t>Contingency Table</a:t>
            </a:r>
          </a:p>
          <a:p>
            <a:pPr lvl="1"/>
            <a:r>
              <a:rPr lang="en-US" altLang="zh-CN" dirty="0" smtClean="0"/>
              <a:t>Correlation Analysis</a:t>
            </a:r>
          </a:p>
          <a:p>
            <a:pPr lvl="1"/>
            <a:r>
              <a:rPr lang="en-US" altLang="zh-CN" dirty="0" smtClean="0"/>
              <a:t>Verification for Dichotomous Forecasts/Estimates</a:t>
            </a:r>
          </a:p>
          <a:p>
            <a:pPr lvl="1"/>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12</a:t>
            </a:fld>
            <a:endParaRPr lang="en-US" dirty="0"/>
          </a:p>
        </p:txBody>
      </p:sp>
    </p:spTree>
    <p:extLst>
      <p:ext uri="{BB962C8B-B14F-4D97-AF65-F5344CB8AC3E}">
        <p14:creationId xmlns:p14="http://schemas.microsoft.com/office/powerpoint/2010/main" val="522123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770" b="15295"/>
          <a:stretch/>
        </p:blipFill>
        <p:spPr>
          <a:xfrm>
            <a:off x="3234519" y="141634"/>
            <a:ext cx="8706469" cy="6088838"/>
          </a:xfrm>
          <a:prstGeom prst="rect">
            <a:avLst/>
          </a:prstGeom>
        </p:spPr>
      </p:pic>
      <p:sp>
        <p:nvSpPr>
          <p:cNvPr id="5" name="矩形 4"/>
          <p:cNvSpPr/>
          <p:nvPr/>
        </p:nvSpPr>
        <p:spPr>
          <a:xfrm>
            <a:off x="3652116" y="844062"/>
            <a:ext cx="974556" cy="294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HRRR</a:t>
            </a:r>
            <a:endParaRPr lang="zh-CN" altLang="en-US" sz="2000" dirty="0"/>
          </a:p>
        </p:txBody>
      </p:sp>
      <p:sp>
        <p:nvSpPr>
          <p:cNvPr id="9" name="矩形 8"/>
          <p:cNvSpPr/>
          <p:nvPr/>
        </p:nvSpPr>
        <p:spPr>
          <a:xfrm>
            <a:off x="7966262" y="844062"/>
            <a:ext cx="974556" cy="294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GOES</a:t>
            </a:r>
            <a:endParaRPr lang="zh-CN" altLang="en-US" sz="2000" dirty="0"/>
          </a:p>
        </p:txBody>
      </p:sp>
      <p:sp>
        <p:nvSpPr>
          <p:cNvPr id="10" name="矩形 9"/>
          <p:cNvSpPr/>
          <p:nvPr/>
        </p:nvSpPr>
        <p:spPr>
          <a:xfrm>
            <a:off x="3652116" y="3406521"/>
            <a:ext cx="974556" cy="3415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Stage4</a:t>
            </a:r>
            <a:endParaRPr lang="zh-CN" altLang="en-US" sz="2000" dirty="0"/>
          </a:p>
        </p:txBody>
      </p:sp>
      <p:sp>
        <p:nvSpPr>
          <p:cNvPr id="11" name="矩形 10"/>
          <p:cNvSpPr/>
          <p:nvPr/>
        </p:nvSpPr>
        <p:spPr>
          <a:xfrm>
            <a:off x="7966262" y="3406521"/>
            <a:ext cx="974556" cy="34151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METAR</a:t>
            </a:r>
            <a:endParaRPr lang="zh-CN" altLang="en-US" sz="2000" dirty="0"/>
          </a:p>
        </p:txBody>
      </p:sp>
      <p:sp>
        <p:nvSpPr>
          <p:cNvPr id="3" name="文本框 2"/>
          <p:cNvSpPr txBox="1"/>
          <p:nvPr/>
        </p:nvSpPr>
        <p:spPr>
          <a:xfrm>
            <a:off x="27296" y="744530"/>
            <a:ext cx="3234519" cy="3416320"/>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a:solidFill>
                  <a:schemeClr val="tx2">
                    <a:lumMod val="50000"/>
                  </a:schemeClr>
                </a:solidFill>
              </a:rPr>
              <a:t>Total precipitation</a:t>
            </a:r>
          </a:p>
          <a:p>
            <a:pPr marL="531813" lvl="1" indent="-285750" algn="just">
              <a:buFont typeface="Arial" panose="020B0604020202020204" pitchFamily="34" charset="0"/>
              <a:buChar char="•"/>
            </a:pPr>
            <a:r>
              <a:rPr lang="en-US" altLang="zh-CN" sz="2400" dirty="0" smtClean="0">
                <a:solidFill>
                  <a:schemeClr val="tx2">
                    <a:lumMod val="50000"/>
                  </a:schemeClr>
                </a:solidFill>
              </a:rPr>
              <a:t>HRRR: 109.635 mm</a:t>
            </a:r>
          </a:p>
          <a:p>
            <a:pPr marL="531813" lvl="1" indent="-285750" algn="just">
              <a:buFont typeface="Arial" panose="020B0604020202020204" pitchFamily="34" charset="0"/>
              <a:buChar char="•"/>
            </a:pPr>
            <a:r>
              <a:rPr lang="en-US" altLang="zh-CN" sz="2400" dirty="0" smtClean="0">
                <a:solidFill>
                  <a:schemeClr val="tx2">
                    <a:lumMod val="50000"/>
                  </a:schemeClr>
                </a:solidFill>
              </a:rPr>
              <a:t>GOES: 152.617 mm</a:t>
            </a:r>
          </a:p>
          <a:p>
            <a:pPr marL="531813" lvl="1" indent="-285750" algn="just">
              <a:buFont typeface="Arial" panose="020B0604020202020204" pitchFamily="34" charset="0"/>
              <a:buChar char="•"/>
            </a:pPr>
            <a:r>
              <a:rPr lang="en-US" altLang="zh-CN" sz="2400" dirty="0" smtClean="0">
                <a:solidFill>
                  <a:schemeClr val="tx2">
                    <a:lumMod val="50000"/>
                  </a:schemeClr>
                </a:solidFill>
              </a:rPr>
              <a:t>Stage4: 99.497 mm</a:t>
            </a:r>
          </a:p>
          <a:p>
            <a:pPr marL="531813" lvl="1" indent="-285750" algn="just">
              <a:buFont typeface="Arial" panose="020B0604020202020204" pitchFamily="34" charset="0"/>
              <a:buChar char="•"/>
            </a:pPr>
            <a:r>
              <a:rPr lang="en-US" altLang="zh-CN" sz="2400" dirty="0" smtClean="0">
                <a:solidFill>
                  <a:schemeClr val="tx2">
                    <a:lumMod val="50000"/>
                  </a:schemeClr>
                </a:solidFill>
              </a:rPr>
              <a:t>METAR: 48.651 mm</a:t>
            </a:r>
          </a:p>
          <a:p>
            <a:pPr marL="390525" indent="-390525" algn="just">
              <a:buFont typeface="Wingdings" panose="05000000000000000000" pitchFamily="2" charset="2"/>
              <a:buChar char="Ø"/>
            </a:pPr>
            <a:r>
              <a:rPr lang="en-US" altLang="zh-CN" sz="2400" dirty="0" smtClean="0">
                <a:solidFill>
                  <a:schemeClr val="tx2">
                    <a:lumMod val="50000"/>
                  </a:schemeClr>
                </a:solidFill>
              </a:rPr>
              <a:t>Significant </a:t>
            </a:r>
            <a:r>
              <a:rPr lang="en-US" altLang="zh-CN" sz="2400" u="sng" dirty="0" smtClean="0">
                <a:solidFill>
                  <a:schemeClr val="tx2">
                    <a:lumMod val="50000"/>
                  </a:schemeClr>
                </a:solidFill>
              </a:rPr>
              <a:t>wet bias</a:t>
            </a:r>
            <a:r>
              <a:rPr lang="en-US" altLang="zh-CN" sz="2400" dirty="0" smtClean="0">
                <a:solidFill>
                  <a:schemeClr val="tx2">
                    <a:lumMod val="50000"/>
                  </a:schemeClr>
                </a:solidFill>
              </a:rPr>
              <a:t> in forecasts and estimates, especially in GOES estimate.</a:t>
            </a:r>
          </a:p>
        </p:txBody>
      </p:sp>
      <p:sp>
        <p:nvSpPr>
          <p:cNvPr id="6" name="灯片编号占位符 5"/>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192472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6030" t="11474" r="15745" b="8459"/>
          <a:stretch/>
        </p:blipFill>
        <p:spPr>
          <a:xfrm>
            <a:off x="5915378" y="166610"/>
            <a:ext cx="5810458" cy="5947321"/>
          </a:xfrm>
          <a:prstGeom prst="rect">
            <a:avLst/>
          </a:prstGeom>
        </p:spPr>
      </p:pic>
      <p:sp>
        <p:nvSpPr>
          <p:cNvPr id="6" name="文本框 5"/>
          <p:cNvSpPr txBox="1"/>
          <p:nvPr/>
        </p:nvSpPr>
        <p:spPr>
          <a:xfrm>
            <a:off x="436388" y="552116"/>
            <a:ext cx="5478990" cy="4154984"/>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a:solidFill>
                  <a:schemeClr val="tx2">
                    <a:lumMod val="50000"/>
                  </a:schemeClr>
                </a:solidFill>
              </a:rPr>
              <a:t>Total precipitation</a:t>
            </a:r>
          </a:p>
          <a:p>
            <a:pPr marL="531813" lvl="1" indent="-285750" algn="just">
              <a:buFont typeface="Arial" panose="020B0604020202020204" pitchFamily="34" charset="0"/>
              <a:buChar char="•"/>
            </a:pPr>
            <a:r>
              <a:rPr lang="en-US" altLang="zh-CN" sz="2400" dirty="0" smtClean="0">
                <a:solidFill>
                  <a:schemeClr val="tx2">
                    <a:lumMod val="50000"/>
                  </a:schemeClr>
                </a:solidFill>
              </a:rPr>
              <a:t>HRRR: 109.635 mm</a:t>
            </a:r>
          </a:p>
          <a:p>
            <a:pPr marL="531813" lvl="1" indent="-285750" algn="just">
              <a:buFont typeface="Arial" panose="020B0604020202020204" pitchFamily="34" charset="0"/>
              <a:buChar char="•"/>
            </a:pPr>
            <a:r>
              <a:rPr lang="en-US" altLang="zh-CN" sz="2400" dirty="0" smtClean="0">
                <a:solidFill>
                  <a:schemeClr val="tx2">
                    <a:lumMod val="50000"/>
                  </a:schemeClr>
                </a:solidFill>
              </a:rPr>
              <a:t>GOES: 152.617 mm</a:t>
            </a:r>
          </a:p>
          <a:p>
            <a:pPr marL="531813" lvl="1" indent="-285750" algn="just">
              <a:buFont typeface="Arial" panose="020B0604020202020204" pitchFamily="34" charset="0"/>
              <a:buChar char="•"/>
            </a:pPr>
            <a:r>
              <a:rPr lang="en-US" altLang="zh-CN" sz="2400" dirty="0" smtClean="0">
                <a:solidFill>
                  <a:schemeClr val="tx2">
                    <a:lumMod val="50000"/>
                  </a:schemeClr>
                </a:solidFill>
              </a:rPr>
              <a:t>Stage4: 99.497 mm</a:t>
            </a:r>
          </a:p>
          <a:p>
            <a:pPr marL="531813" lvl="1" indent="-285750" algn="just">
              <a:buFont typeface="Arial" panose="020B0604020202020204" pitchFamily="34" charset="0"/>
              <a:buChar char="•"/>
            </a:pPr>
            <a:r>
              <a:rPr lang="en-US" altLang="zh-CN" sz="2400" dirty="0" smtClean="0">
                <a:solidFill>
                  <a:schemeClr val="tx2">
                    <a:lumMod val="50000"/>
                  </a:schemeClr>
                </a:solidFill>
              </a:rPr>
              <a:t>METAR: 48.651 mm</a:t>
            </a:r>
            <a:endParaRPr lang="en-US" altLang="zh-CN" sz="2400" dirty="0">
              <a:solidFill>
                <a:schemeClr val="tx2">
                  <a:lumMod val="50000"/>
                </a:schemeClr>
              </a:solidFill>
            </a:endParaRPr>
          </a:p>
          <a:p>
            <a:pPr marL="390525" indent="-390525" algn="just">
              <a:buFont typeface="Wingdings" panose="05000000000000000000" pitchFamily="2" charset="2"/>
              <a:buChar char="Ø"/>
            </a:pPr>
            <a:r>
              <a:rPr lang="en-US" altLang="zh-CN" sz="2400" dirty="0">
                <a:solidFill>
                  <a:schemeClr val="tx2">
                    <a:lumMod val="50000"/>
                  </a:schemeClr>
                </a:solidFill>
              </a:rPr>
              <a:t>Short and heavy rainfall occurs </a:t>
            </a:r>
            <a:r>
              <a:rPr lang="en-US" altLang="zh-CN" sz="2400" u="sng" dirty="0">
                <a:solidFill>
                  <a:schemeClr val="tx2">
                    <a:lumMod val="50000"/>
                  </a:schemeClr>
                </a:solidFill>
              </a:rPr>
              <a:t>periodically</a:t>
            </a:r>
            <a:r>
              <a:rPr lang="en-US" altLang="zh-CN" sz="2400" dirty="0" smtClean="0">
                <a:solidFill>
                  <a:schemeClr val="tx2">
                    <a:lumMod val="50000"/>
                  </a:schemeClr>
                </a:solidFill>
              </a:rPr>
              <a:t>.</a:t>
            </a:r>
          </a:p>
          <a:p>
            <a:pPr marL="390525" indent="-390525" algn="just">
              <a:buFont typeface="Wingdings" panose="05000000000000000000" pitchFamily="2" charset="2"/>
              <a:buChar char="Ø"/>
            </a:pPr>
            <a:r>
              <a:rPr lang="en-US" altLang="zh-CN" sz="2400" dirty="0">
                <a:solidFill>
                  <a:schemeClr val="tx2">
                    <a:lumMod val="50000"/>
                  </a:schemeClr>
                </a:solidFill>
              </a:rPr>
              <a:t>All forecasts and estimates show a </a:t>
            </a:r>
            <a:r>
              <a:rPr lang="en-US" altLang="zh-CN" sz="2400" u="sng" dirty="0">
                <a:solidFill>
                  <a:schemeClr val="tx2">
                    <a:lumMod val="50000"/>
                  </a:schemeClr>
                </a:solidFill>
              </a:rPr>
              <a:t>wet bias</a:t>
            </a:r>
            <a:r>
              <a:rPr lang="en-US" altLang="zh-CN" sz="2400" dirty="0">
                <a:solidFill>
                  <a:schemeClr val="tx2">
                    <a:lumMod val="50000"/>
                  </a:schemeClr>
                </a:solidFill>
              </a:rPr>
              <a:t>, with the GOES having the largest bias.</a:t>
            </a:r>
          </a:p>
          <a:p>
            <a:pPr marL="390525" indent="-390525" algn="just">
              <a:buFont typeface="Wingdings" panose="05000000000000000000" pitchFamily="2" charset="2"/>
              <a:buChar char="Ø"/>
            </a:pPr>
            <a:endParaRPr lang="en-US" altLang="zh-CN" sz="2400" dirty="0">
              <a:solidFill>
                <a:schemeClr val="tx2">
                  <a:lumMod val="50000"/>
                </a:schemeClr>
              </a:solidFill>
            </a:endParaRPr>
          </a:p>
        </p:txBody>
      </p:sp>
      <p:grpSp>
        <p:nvGrpSpPr>
          <p:cNvPr id="9" name="组合 8"/>
          <p:cNvGrpSpPr/>
          <p:nvPr/>
        </p:nvGrpSpPr>
        <p:grpSpPr>
          <a:xfrm>
            <a:off x="1606775" y="4995158"/>
            <a:ext cx="1497106" cy="400110"/>
            <a:chOff x="636494" y="4918792"/>
            <a:chExt cx="1497106" cy="400110"/>
          </a:xfrm>
        </p:grpSpPr>
        <p:cxnSp>
          <p:nvCxnSpPr>
            <p:cNvPr id="3" name="直接连接符 2"/>
            <p:cNvCxnSpPr/>
            <p:nvPr/>
          </p:nvCxnSpPr>
          <p:spPr>
            <a:xfrm>
              <a:off x="636494" y="5118847"/>
              <a:ext cx="537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HRRR</a:t>
              </a:r>
              <a:endParaRPr lang="zh-CN" altLang="en-US" sz="2000" dirty="0"/>
            </a:p>
          </p:txBody>
        </p:sp>
      </p:grpSp>
      <p:grpSp>
        <p:nvGrpSpPr>
          <p:cNvPr id="10" name="组合 9"/>
          <p:cNvGrpSpPr/>
          <p:nvPr/>
        </p:nvGrpSpPr>
        <p:grpSpPr>
          <a:xfrm>
            <a:off x="3247886" y="4995158"/>
            <a:ext cx="1497106" cy="400110"/>
            <a:chOff x="636494" y="4918792"/>
            <a:chExt cx="1497106" cy="400110"/>
          </a:xfrm>
        </p:grpSpPr>
        <p:cxnSp>
          <p:nvCxnSpPr>
            <p:cNvPr id="11" name="直接连接符 10"/>
            <p:cNvCxnSpPr/>
            <p:nvPr/>
          </p:nvCxnSpPr>
          <p:spPr>
            <a:xfrm>
              <a:off x="636494" y="5118847"/>
              <a:ext cx="537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GOES</a:t>
              </a:r>
              <a:endParaRPr lang="zh-CN" altLang="en-US" sz="2000" dirty="0"/>
            </a:p>
          </p:txBody>
        </p:sp>
      </p:grpSp>
      <p:grpSp>
        <p:nvGrpSpPr>
          <p:cNvPr id="13" name="组合 12"/>
          <p:cNvGrpSpPr/>
          <p:nvPr/>
        </p:nvGrpSpPr>
        <p:grpSpPr>
          <a:xfrm>
            <a:off x="1606775" y="5395268"/>
            <a:ext cx="1497106" cy="400110"/>
            <a:chOff x="636494" y="4918792"/>
            <a:chExt cx="1497106" cy="400110"/>
          </a:xfrm>
        </p:grpSpPr>
        <p:cxnSp>
          <p:nvCxnSpPr>
            <p:cNvPr id="14" name="直接连接符 13"/>
            <p:cNvCxnSpPr/>
            <p:nvPr/>
          </p:nvCxnSpPr>
          <p:spPr>
            <a:xfrm>
              <a:off x="636494" y="5118847"/>
              <a:ext cx="53788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Stage4</a:t>
              </a:r>
              <a:endParaRPr lang="zh-CN" altLang="en-US" sz="2000" dirty="0"/>
            </a:p>
          </p:txBody>
        </p:sp>
      </p:grpSp>
      <p:grpSp>
        <p:nvGrpSpPr>
          <p:cNvPr id="16" name="组合 15"/>
          <p:cNvGrpSpPr/>
          <p:nvPr/>
        </p:nvGrpSpPr>
        <p:grpSpPr>
          <a:xfrm>
            <a:off x="3247886" y="5395268"/>
            <a:ext cx="1497106" cy="400110"/>
            <a:chOff x="636494" y="4918792"/>
            <a:chExt cx="1497106" cy="400110"/>
          </a:xfrm>
        </p:grpSpPr>
        <p:cxnSp>
          <p:nvCxnSpPr>
            <p:cNvPr id="17" name="直接连接符 16"/>
            <p:cNvCxnSpPr/>
            <p:nvPr/>
          </p:nvCxnSpPr>
          <p:spPr>
            <a:xfrm>
              <a:off x="636494" y="5118847"/>
              <a:ext cx="53788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METAR</a:t>
              </a:r>
              <a:endParaRPr lang="zh-CN" altLang="en-US" sz="2000" dirty="0"/>
            </a:p>
          </p:txBody>
        </p:sp>
      </p:grpSp>
      <p:sp>
        <p:nvSpPr>
          <p:cNvPr id="2" name="灯片编号占位符 1"/>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2317700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044" y="32928"/>
            <a:ext cx="6194944" cy="6194944"/>
          </a:xfrm>
          <a:prstGeom prst="rect">
            <a:avLst/>
          </a:prstGeom>
        </p:spPr>
      </p:pic>
      <p:sp>
        <p:nvSpPr>
          <p:cNvPr id="5" name="矩形 4"/>
          <p:cNvSpPr/>
          <p:nvPr/>
        </p:nvSpPr>
        <p:spPr>
          <a:xfrm>
            <a:off x="7612697" y="559719"/>
            <a:ext cx="1075764" cy="36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HRRR</a:t>
            </a:r>
            <a:endParaRPr lang="zh-CN" altLang="en-US" sz="2000" dirty="0"/>
          </a:p>
        </p:txBody>
      </p:sp>
      <p:sp>
        <p:nvSpPr>
          <p:cNvPr id="7" name="矩形 6"/>
          <p:cNvSpPr/>
          <p:nvPr/>
        </p:nvSpPr>
        <p:spPr>
          <a:xfrm>
            <a:off x="10721789" y="559719"/>
            <a:ext cx="1075764" cy="36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GOES</a:t>
            </a:r>
            <a:endParaRPr lang="zh-CN" altLang="en-US" sz="2000" dirty="0"/>
          </a:p>
        </p:txBody>
      </p:sp>
      <p:sp>
        <p:nvSpPr>
          <p:cNvPr id="8" name="矩形 7"/>
          <p:cNvSpPr/>
          <p:nvPr/>
        </p:nvSpPr>
        <p:spPr>
          <a:xfrm>
            <a:off x="7612697" y="3433746"/>
            <a:ext cx="1075764" cy="36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Stage4</a:t>
            </a:r>
            <a:endParaRPr lang="zh-CN" altLang="en-US" sz="2000" dirty="0"/>
          </a:p>
        </p:txBody>
      </p:sp>
      <p:sp>
        <p:nvSpPr>
          <p:cNvPr id="9" name="矩形 8"/>
          <p:cNvSpPr/>
          <p:nvPr/>
        </p:nvSpPr>
        <p:spPr>
          <a:xfrm>
            <a:off x="10721789" y="3433746"/>
            <a:ext cx="1075764" cy="3672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smtClean="0"/>
              <a:t>METAR</a:t>
            </a:r>
            <a:endParaRPr lang="zh-CN" altLang="en-US" sz="2000" dirty="0"/>
          </a:p>
        </p:txBody>
      </p:sp>
      <p:sp>
        <p:nvSpPr>
          <p:cNvPr id="10" name="文本框 9"/>
          <p:cNvSpPr txBox="1"/>
          <p:nvPr/>
        </p:nvSpPr>
        <p:spPr>
          <a:xfrm>
            <a:off x="504120" y="452744"/>
            <a:ext cx="4691427" cy="2677656"/>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a:solidFill>
                  <a:schemeClr val="tx2">
                    <a:lumMod val="50000"/>
                  </a:schemeClr>
                </a:solidFill>
              </a:rPr>
              <a:t>Probability Distribution Function (PDF) plot can clearly show the data distribution.</a:t>
            </a:r>
          </a:p>
          <a:p>
            <a:pPr marL="390525" indent="-390525" algn="just">
              <a:buFont typeface="Wingdings" panose="05000000000000000000" pitchFamily="2" charset="2"/>
              <a:buChar char="Ø"/>
            </a:pPr>
            <a:r>
              <a:rPr lang="en-US" altLang="zh-CN" sz="2400" dirty="0">
                <a:solidFill>
                  <a:schemeClr val="tx2">
                    <a:lumMod val="50000"/>
                  </a:schemeClr>
                </a:solidFill>
              </a:rPr>
              <a:t>Compared with METAR, </a:t>
            </a:r>
            <a:r>
              <a:rPr lang="en-US" altLang="zh-CN" sz="2400" dirty="0" smtClean="0">
                <a:solidFill>
                  <a:schemeClr val="tx2">
                    <a:lumMod val="50000"/>
                  </a:schemeClr>
                </a:solidFill>
              </a:rPr>
              <a:t>rain </a:t>
            </a:r>
            <a:r>
              <a:rPr lang="en-US" altLang="zh-CN" sz="2400" dirty="0">
                <a:solidFill>
                  <a:schemeClr val="tx2">
                    <a:lumMod val="50000"/>
                  </a:schemeClr>
                </a:solidFill>
              </a:rPr>
              <a:t>rate PDF of GOES satellite </a:t>
            </a:r>
            <a:r>
              <a:rPr lang="en-US" altLang="zh-CN" sz="2400" u="sng" dirty="0">
                <a:solidFill>
                  <a:schemeClr val="tx2">
                    <a:lumMod val="50000"/>
                  </a:schemeClr>
                </a:solidFill>
              </a:rPr>
              <a:t>shifts to the right</a:t>
            </a:r>
            <a:r>
              <a:rPr lang="en-US" altLang="zh-CN" sz="2400" dirty="0">
                <a:solidFill>
                  <a:schemeClr val="tx2">
                    <a:lumMod val="50000"/>
                  </a:schemeClr>
                </a:solidFill>
              </a:rPr>
              <a:t>, suggesting a </a:t>
            </a:r>
            <a:r>
              <a:rPr lang="en-US" altLang="zh-CN" sz="2400" u="sng" dirty="0">
                <a:solidFill>
                  <a:schemeClr val="tx2">
                    <a:lumMod val="50000"/>
                  </a:schemeClr>
                </a:solidFill>
              </a:rPr>
              <a:t>wet bias</a:t>
            </a:r>
            <a:r>
              <a:rPr lang="en-US" altLang="zh-CN" sz="2400" dirty="0">
                <a:solidFill>
                  <a:schemeClr val="tx2">
                    <a:lumMod val="50000"/>
                  </a:schemeClr>
                </a:solidFill>
              </a:rPr>
              <a:t> to the </a:t>
            </a:r>
            <a:r>
              <a:rPr lang="en-US" altLang="zh-CN" sz="2400" dirty="0" smtClean="0">
                <a:solidFill>
                  <a:schemeClr val="tx2">
                    <a:lumMod val="50000"/>
                  </a:schemeClr>
                </a:solidFill>
              </a:rPr>
              <a:t>observation.</a:t>
            </a:r>
            <a:endParaRPr lang="zh-CN" altLang="en-US" sz="2400" dirty="0">
              <a:solidFill>
                <a:schemeClr val="tx2">
                  <a:lumMod val="50000"/>
                </a:schemeClr>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3865632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1" y="330741"/>
            <a:ext cx="11707906" cy="523220"/>
          </a:xfrm>
          <a:prstGeom prst="rect">
            <a:avLst/>
          </a:prstGeom>
          <a:noFill/>
        </p:spPr>
        <p:txBody>
          <a:bodyPr wrap="square" rtlCol="0">
            <a:spAutoFit/>
          </a:bodyPr>
          <a:lstStyle/>
          <a:p>
            <a:r>
              <a:rPr lang="en-US" altLang="zh-CN" sz="2800" dirty="0" smtClean="0">
                <a:solidFill>
                  <a:srgbClr val="0070C0"/>
                </a:solidFill>
              </a:rPr>
              <a:t>Table: Basic Statistics of Error</a:t>
            </a:r>
            <a:endParaRPr lang="zh-CN" altLang="en-US" sz="2800" dirty="0">
              <a:solidFill>
                <a:srgbClr val="0070C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360369613"/>
              </p:ext>
            </p:extLst>
          </p:nvPr>
        </p:nvGraphicFramePr>
        <p:xfrm>
          <a:off x="233080" y="982171"/>
          <a:ext cx="11354859" cy="2286000"/>
        </p:xfrm>
        <a:graphic>
          <a:graphicData uri="http://schemas.openxmlformats.org/drawingml/2006/table">
            <a:tbl>
              <a:tblPr firstRow="1" bandRow="1">
                <a:tableStyleId>{5C22544A-7EE6-4342-B048-85BDC9FD1C3A}</a:tableStyleId>
              </a:tblPr>
              <a:tblGrid>
                <a:gridCol w="1261651"/>
                <a:gridCol w="1261651"/>
                <a:gridCol w="1261651"/>
                <a:gridCol w="1261651"/>
                <a:gridCol w="1261651"/>
                <a:gridCol w="1261651"/>
                <a:gridCol w="1261651"/>
                <a:gridCol w="1261651"/>
                <a:gridCol w="1261651"/>
              </a:tblGrid>
              <a:tr h="411902">
                <a:tc rowSpan="2">
                  <a:txBody>
                    <a:bodyPr/>
                    <a:lstStyle/>
                    <a:p>
                      <a:endParaRPr lang="zh-CN" altLang="en-US" sz="2400" dirty="0"/>
                    </a:p>
                  </a:txBody>
                  <a:tcPr/>
                </a:tc>
                <a:tc gridSpan="4">
                  <a:txBody>
                    <a:bodyPr/>
                    <a:lstStyle/>
                    <a:p>
                      <a:pPr algn="ctr"/>
                      <a:r>
                        <a:rPr lang="en-US" altLang="zh-CN" sz="2400" dirty="0" smtClean="0"/>
                        <a:t>ALL</a:t>
                      </a:r>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gridSpan="4">
                  <a:txBody>
                    <a:bodyPr/>
                    <a:lstStyle/>
                    <a:p>
                      <a:pPr algn="ctr"/>
                      <a:r>
                        <a:rPr lang="en-US" altLang="zh-CN" sz="2400" dirty="0" smtClean="0"/>
                        <a:t>LIGHT</a:t>
                      </a:r>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r>
              <a:tr h="411902">
                <a:tc vMerge="1">
                  <a:txBody>
                    <a:bodyPr/>
                    <a:lstStyle/>
                    <a:p>
                      <a:endParaRPr lang="zh-CN" altLang="en-US" sz="2400" dirty="0"/>
                    </a:p>
                  </a:txBody>
                  <a:tcPr/>
                </a:tc>
                <a:tc>
                  <a:txBody>
                    <a:bodyPr/>
                    <a:lstStyle/>
                    <a:p>
                      <a:pPr algn="ctr"/>
                      <a:r>
                        <a:rPr lang="en-US" altLang="zh-CN" sz="2400" dirty="0" smtClean="0"/>
                        <a:t>AVG</a:t>
                      </a:r>
                      <a:endParaRPr lang="zh-CN" altLang="en-US" sz="2400" dirty="0"/>
                    </a:p>
                  </a:txBody>
                  <a:tcPr/>
                </a:tc>
                <a:tc>
                  <a:txBody>
                    <a:bodyPr/>
                    <a:lstStyle/>
                    <a:p>
                      <a:pPr algn="ctr"/>
                      <a:r>
                        <a:rPr lang="en-US" altLang="zh-CN" sz="2400" dirty="0" smtClean="0"/>
                        <a:t>VAR</a:t>
                      </a:r>
                      <a:endParaRPr lang="zh-CN" altLang="en-US" sz="2400" dirty="0"/>
                    </a:p>
                  </a:txBody>
                  <a:tcPr/>
                </a:tc>
                <a:tc>
                  <a:txBody>
                    <a:bodyPr/>
                    <a:lstStyle/>
                    <a:p>
                      <a:pPr algn="ctr"/>
                      <a:r>
                        <a:rPr lang="en-US" altLang="zh-CN" sz="2400" dirty="0" smtClean="0"/>
                        <a:t>SKW</a:t>
                      </a:r>
                      <a:endParaRPr lang="zh-CN" altLang="en-US" sz="2400" dirty="0"/>
                    </a:p>
                  </a:txBody>
                  <a:tcPr/>
                </a:tc>
                <a:tc>
                  <a:txBody>
                    <a:bodyPr/>
                    <a:lstStyle/>
                    <a:p>
                      <a:pPr algn="ctr"/>
                      <a:r>
                        <a:rPr lang="en-US" altLang="zh-CN" sz="2400" dirty="0" smtClean="0"/>
                        <a:t>KUR</a:t>
                      </a:r>
                      <a:endParaRPr lang="zh-CN" altLang="en-US" sz="2400" dirty="0"/>
                    </a:p>
                  </a:txBody>
                  <a:tcPr/>
                </a:tc>
                <a:tc>
                  <a:txBody>
                    <a:bodyPr/>
                    <a:lstStyle/>
                    <a:p>
                      <a:pPr algn="ctr"/>
                      <a:r>
                        <a:rPr lang="en-US" altLang="zh-CN" sz="2400" dirty="0" smtClean="0"/>
                        <a:t>AVG</a:t>
                      </a:r>
                      <a:endParaRPr lang="zh-CN" altLang="en-US" sz="2400" dirty="0"/>
                    </a:p>
                  </a:txBody>
                  <a:tcPr/>
                </a:tc>
                <a:tc>
                  <a:txBody>
                    <a:bodyPr/>
                    <a:lstStyle/>
                    <a:p>
                      <a:pPr algn="ctr"/>
                      <a:r>
                        <a:rPr lang="en-US" altLang="zh-CN" sz="2400" dirty="0" smtClean="0"/>
                        <a:t>VAR</a:t>
                      </a:r>
                      <a:endParaRPr lang="zh-CN" altLang="en-US" sz="2400" dirty="0"/>
                    </a:p>
                  </a:txBody>
                  <a:tcPr/>
                </a:tc>
                <a:tc>
                  <a:txBody>
                    <a:bodyPr/>
                    <a:lstStyle/>
                    <a:p>
                      <a:pPr algn="ctr"/>
                      <a:r>
                        <a:rPr lang="en-US" altLang="zh-CN" sz="2400" dirty="0" smtClean="0"/>
                        <a:t>SKW</a:t>
                      </a:r>
                      <a:endParaRPr lang="zh-CN" altLang="en-US" sz="2400" dirty="0"/>
                    </a:p>
                  </a:txBody>
                  <a:tcPr/>
                </a:tc>
                <a:tc>
                  <a:txBody>
                    <a:bodyPr/>
                    <a:lstStyle/>
                    <a:p>
                      <a:pPr algn="ctr"/>
                      <a:r>
                        <a:rPr lang="en-US" altLang="zh-CN" sz="2400" dirty="0" smtClean="0"/>
                        <a:t>KUR</a:t>
                      </a:r>
                      <a:endParaRPr lang="zh-CN" altLang="en-US" sz="2400" dirty="0"/>
                    </a:p>
                  </a:txBody>
                  <a:tcPr/>
                </a:tc>
              </a:tr>
              <a:tr h="411902">
                <a:tc>
                  <a:txBody>
                    <a:bodyPr/>
                    <a:lstStyle/>
                    <a:p>
                      <a:pPr algn="ctr"/>
                      <a:r>
                        <a:rPr lang="en-US" altLang="zh-CN" sz="2400" dirty="0" smtClean="0"/>
                        <a:t>HRRR</a:t>
                      </a:r>
                      <a:endParaRPr lang="zh-CN" altLang="en-US" sz="2400" dirty="0"/>
                    </a:p>
                  </a:txBody>
                  <a:tcPr/>
                </a:tc>
                <a:tc>
                  <a:txBody>
                    <a:bodyPr/>
                    <a:lstStyle/>
                    <a:p>
                      <a:pPr algn="r"/>
                      <a:r>
                        <a:rPr lang="en-US" altLang="zh-CN" sz="2400" dirty="0" smtClean="0"/>
                        <a:t>0.09</a:t>
                      </a:r>
                      <a:endParaRPr lang="zh-CN" altLang="en-US" sz="2400" dirty="0"/>
                    </a:p>
                  </a:txBody>
                  <a:tcPr/>
                </a:tc>
                <a:tc>
                  <a:txBody>
                    <a:bodyPr/>
                    <a:lstStyle/>
                    <a:p>
                      <a:pPr algn="r"/>
                      <a:r>
                        <a:rPr lang="en-US" altLang="zh-CN" sz="2400" dirty="0" smtClean="0"/>
                        <a:t>3.64</a:t>
                      </a:r>
                      <a:endParaRPr lang="zh-CN" altLang="en-US" sz="2400" dirty="0"/>
                    </a:p>
                  </a:txBody>
                  <a:tcPr/>
                </a:tc>
                <a:tc>
                  <a:txBody>
                    <a:bodyPr/>
                    <a:lstStyle/>
                    <a:p>
                      <a:pPr algn="r"/>
                      <a:r>
                        <a:rPr lang="en-US" altLang="zh-CN" sz="2400" dirty="0" smtClean="0"/>
                        <a:t>-25.30</a:t>
                      </a:r>
                      <a:endParaRPr lang="zh-CN" altLang="en-US" sz="2400" dirty="0"/>
                    </a:p>
                  </a:txBody>
                  <a:tcPr/>
                </a:tc>
                <a:tc>
                  <a:txBody>
                    <a:bodyPr/>
                    <a:lstStyle/>
                    <a:p>
                      <a:pPr algn="r"/>
                      <a:r>
                        <a:rPr lang="en-US" altLang="zh-CN" sz="2400" dirty="0" smtClean="0"/>
                        <a:t>9811</a:t>
                      </a:r>
                      <a:endParaRPr lang="zh-CN" altLang="en-US" sz="2400" dirty="0"/>
                    </a:p>
                  </a:txBody>
                  <a:tcPr/>
                </a:tc>
                <a:tc>
                  <a:txBody>
                    <a:bodyPr/>
                    <a:lstStyle/>
                    <a:p>
                      <a:pPr algn="r"/>
                      <a:r>
                        <a:rPr lang="en-US" altLang="zh-CN" sz="2400" dirty="0" smtClean="0"/>
                        <a:t>1.16</a:t>
                      </a:r>
                      <a:endParaRPr lang="zh-CN" altLang="en-US" sz="2400" dirty="0"/>
                    </a:p>
                  </a:txBody>
                  <a:tcPr/>
                </a:tc>
                <a:tc>
                  <a:txBody>
                    <a:bodyPr/>
                    <a:lstStyle/>
                    <a:p>
                      <a:pPr algn="r"/>
                      <a:r>
                        <a:rPr lang="en-US" altLang="zh-CN" sz="2400" dirty="0" smtClean="0"/>
                        <a:t>56.43</a:t>
                      </a:r>
                      <a:endParaRPr lang="zh-CN" altLang="en-US" sz="2400" dirty="0"/>
                    </a:p>
                  </a:txBody>
                  <a:tcPr/>
                </a:tc>
                <a:tc>
                  <a:txBody>
                    <a:bodyPr/>
                    <a:lstStyle/>
                    <a:p>
                      <a:pPr algn="r"/>
                      <a:r>
                        <a:rPr lang="en-US" altLang="zh-CN" sz="2400" dirty="0" smtClean="0"/>
                        <a:t>5.05</a:t>
                      </a:r>
                      <a:endParaRPr lang="zh-CN" altLang="en-US" sz="2400" dirty="0"/>
                    </a:p>
                  </a:txBody>
                  <a:tcPr/>
                </a:tc>
                <a:tc>
                  <a:txBody>
                    <a:bodyPr/>
                    <a:lstStyle/>
                    <a:p>
                      <a:pPr algn="r"/>
                      <a:r>
                        <a:rPr lang="en-US" altLang="zh-CN" sz="2400" dirty="0" smtClean="0"/>
                        <a:t>35.82</a:t>
                      </a:r>
                      <a:endParaRPr lang="zh-CN" altLang="en-US" sz="2400" dirty="0"/>
                    </a:p>
                  </a:txBody>
                  <a:tcPr/>
                </a:tc>
              </a:tr>
              <a:tr h="411902">
                <a:tc>
                  <a:txBody>
                    <a:bodyPr/>
                    <a:lstStyle/>
                    <a:p>
                      <a:pPr algn="ctr"/>
                      <a:r>
                        <a:rPr lang="en-US" altLang="zh-CN" sz="2400" dirty="0" smtClean="0"/>
                        <a:t>GOES</a:t>
                      </a:r>
                      <a:endParaRPr lang="zh-CN" altLang="en-US" sz="2400" dirty="0"/>
                    </a:p>
                  </a:txBody>
                  <a:tcPr/>
                </a:tc>
                <a:tc>
                  <a:txBody>
                    <a:bodyPr/>
                    <a:lstStyle/>
                    <a:p>
                      <a:pPr algn="r"/>
                      <a:r>
                        <a:rPr lang="en-US" altLang="zh-CN" sz="2400" dirty="0" smtClean="0"/>
                        <a:t>0.14</a:t>
                      </a:r>
                      <a:endParaRPr lang="zh-CN" altLang="en-US" sz="2400" dirty="0"/>
                    </a:p>
                  </a:txBody>
                  <a:tcPr/>
                </a:tc>
                <a:tc>
                  <a:txBody>
                    <a:bodyPr/>
                    <a:lstStyle/>
                    <a:p>
                      <a:pPr algn="r"/>
                      <a:r>
                        <a:rPr lang="en-US" altLang="zh-CN" sz="2400" dirty="0" smtClean="0"/>
                        <a:t>3.46</a:t>
                      </a:r>
                      <a:endParaRPr lang="zh-CN" altLang="en-US" sz="2400" dirty="0"/>
                    </a:p>
                  </a:txBody>
                  <a:tcPr/>
                </a:tc>
                <a:tc>
                  <a:txBody>
                    <a:bodyPr/>
                    <a:lstStyle/>
                    <a:p>
                      <a:pPr algn="r"/>
                      <a:r>
                        <a:rPr lang="en-US" altLang="zh-CN" sz="2400" dirty="0" smtClean="0"/>
                        <a:t>-53.91</a:t>
                      </a:r>
                      <a:endParaRPr lang="zh-CN" altLang="en-US" sz="2400" dirty="0"/>
                    </a:p>
                  </a:txBody>
                  <a:tcPr/>
                </a:tc>
                <a:tc>
                  <a:txBody>
                    <a:bodyPr/>
                    <a:lstStyle/>
                    <a:p>
                      <a:pPr algn="r"/>
                      <a:r>
                        <a:rPr lang="en-US" altLang="zh-CN" sz="2400" dirty="0" smtClean="0"/>
                        <a:t>12770</a:t>
                      </a:r>
                      <a:endParaRPr lang="zh-CN" altLang="en-US" sz="2400" dirty="0"/>
                    </a:p>
                  </a:txBody>
                  <a:tcPr/>
                </a:tc>
                <a:tc>
                  <a:txBody>
                    <a:bodyPr/>
                    <a:lstStyle/>
                    <a:p>
                      <a:pPr algn="r"/>
                      <a:r>
                        <a:rPr lang="en-US" altLang="zh-CN" sz="2400" dirty="0" smtClean="0"/>
                        <a:t>0.55</a:t>
                      </a:r>
                      <a:endParaRPr lang="zh-CN" altLang="en-US" sz="2400" dirty="0"/>
                    </a:p>
                  </a:txBody>
                  <a:tcPr/>
                </a:tc>
                <a:tc>
                  <a:txBody>
                    <a:bodyPr/>
                    <a:lstStyle/>
                    <a:p>
                      <a:pPr algn="r"/>
                      <a:r>
                        <a:rPr lang="en-US" altLang="zh-CN" sz="2400" dirty="0" smtClean="0"/>
                        <a:t>25.85</a:t>
                      </a:r>
                      <a:endParaRPr lang="zh-CN" altLang="en-US" sz="2400" dirty="0"/>
                    </a:p>
                  </a:txBody>
                  <a:tcPr/>
                </a:tc>
                <a:tc>
                  <a:txBody>
                    <a:bodyPr/>
                    <a:lstStyle/>
                    <a:p>
                      <a:pPr algn="r"/>
                      <a:r>
                        <a:rPr lang="en-US" altLang="zh-CN" sz="2400" dirty="0" smtClean="0"/>
                        <a:t>3.72</a:t>
                      </a:r>
                      <a:endParaRPr lang="zh-CN" altLang="en-US" sz="2400" dirty="0"/>
                    </a:p>
                  </a:txBody>
                  <a:tcPr/>
                </a:tc>
                <a:tc>
                  <a:txBody>
                    <a:bodyPr/>
                    <a:lstStyle/>
                    <a:p>
                      <a:pPr algn="r"/>
                      <a:r>
                        <a:rPr lang="en-US" altLang="zh-CN" sz="2400" dirty="0" smtClean="0"/>
                        <a:t>18.90</a:t>
                      </a:r>
                      <a:endParaRPr lang="zh-CN" altLang="en-US" sz="2400" dirty="0"/>
                    </a:p>
                  </a:txBody>
                  <a:tcPr/>
                </a:tc>
              </a:tr>
              <a:tr h="411902">
                <a:tc>
                  <a:txBody>
                    <a:bodyPr/>
                    <a:lstStyle/>
                    <a:p>
                      <a:pPr algn="ctr"/>
                      <a:r>
                        <a:rPr lang="en-US" altLang="zh-CN" sz="2400" dirty="0" smtClean="0"/>
                        <a:t>Stage4</a:t>
                      </a:r>
                      <a:endParaRPr lang="zh-CN" altLang="en-US" sz="2400" dirty="0"/>
                    </a:p>
                  </a:txBody>
                  <a:tcPr/>
                </a:tc>
                <a:tc>
                  <a:txBody>
                    <a:bodyPr/>
                    <a:lstStyle/>
                    <a:p>
                      <a:pPr algn="r"/>
                      <a:r>
                        <a:rPr lang="en-US" altLang="zh-CN" sz="2400" dirty="0" smtClean="0"/>
                        <a:t>0.07</a:t>
                      </a:r>
                      <a:endParaRPr lang="zh-CN" altLang="en-US" sz="2400" dirty="0"/>
                    </a:p>
                  </a:txBody>
                  <a:tcPr/>
                </a:tc>
                <a:tc>
                  <a:txBody>
                    <a:bodyPr/>
                    <a:lstStyle/>
                    <a:p>
                      <a:pPr algn="r"/>
                      <a:r>
                        <a:rPr lang="en-US" altLang="zh-CN" sz="2400" dirty="0" smtClean="0"/>
                        <a:t>1.62</a:t>
                      </a:r>
                      <a:endParaRPr lang="zh-CN" altLang="en-US" sz="2400" dirty="0"/>
                    </a:p>
                  </a:txBody>
                  <a:tcPr/>
                </a:tc>
                <a:tc>
                  <a:txBody>
                    <a:bodyPr/>
                    <a:lstStyle/>
                    <a:p>
                      <a:pPr algn="r"/>
                      <a:r>
                        <a:rPr lang="en-US" altLang="zh-CN" sz="2400" dirty="0" smtClean="0"/>
                        <a:t>-123.28</a:t>
                      </a:r>
                      <a:endParaRPr lang="zh-CN" altLang="en-US" sz="2400" dirty="0"/>
                    </a:p>
                  </a:txBody>
                  <a:tcPr/>
                </a:tc>
                <a:tc>
                  <a:txBody>
                    <a:bodyPr/>
                    <a:lstStyle/>
                    <a:p>
                      <a:pPr algn="r"/>
                      <a:r>
                        <a:rPr lang="en-US" altLang="zh-CN" sz="2400" dirty="0" smtClean="0"/>
                        <a:t>47910</a:t>
                      </a:r>
                      <a:endParaRPr lang="zh-CN" altLang="en-US" sz="2400" dirty="0"/>
                    </a:p>
                  </a:txBody>
                  <a:tcPr/>
                </a:tc>
                <a:tc>
                  <a:txBody>
                    <a:bodyPr/>
                    <a:lstStyle/>
                    <a:p>
                      <a:pPr algn="r"/>
                      <a:r>
                        <a:rPr lang="en-US" altLang="zh-CN" sz="2400" dirty="0" smtClean="0"/>
                        <a:t>1.12</a:t>
                      </a:r>
                      <a:endParaRPr lang="zh-CN" altLang="en-US" sz="2400" dirty="0"/>
                    </a:p>
                  </a:txBody>
                  <a:tcPr/>
                </a:tc>
                <a:tc>
                  <a:txBody>
                    <a:bodyPr/>
                    <a:lstStyle/>
                    <a:p>
                      <a:pPr algn="r"/>
                      <a:r>
                        <a:rPr lang="en-US" altLang="zh-CN" sz="2400" dirty="0" smtClean="0"/>
                        <a:t>18.39</a:t>
                      </a:r>
                      <a:endParaRPr lang="zh-CN" altLang="en-US" sz="2400" dirty="0"/>
                    </a:p>
                  </a:txBody>
                  <a:tcPr/>
                </a:tc>
                <a:tc>
                  <a:txBody>
                    <a:bodyPr/>
                    <a:lstStyle/>
                    <a:p>
                      <a:pPr algn="r"/>
                      <a:r>
                        <a:rPr lang="en-US" altLang="zh-CN" sz="2400" dirty="0" smtClean="0"/>
                        <a:t>6.75</a:t>
                      </a:r>
                      <a:endParaRPr lang="zh-CN" altLang="en-US" sz="2400" dirty="0"/>
                    </a:p>
                  </a:txBody>
                  <a:tcPr/>
                </a:tc>
                <a:tc>
                  <a:txBody>
                    <a:bodyPr/>
                    <a:lstStyle/>
                    <a:p>
                      <a:pPr algn="r"/>
                      <a:r>
                        <a:rPr lang="en-US" altLang="zh-CN" sz="2400" dirty="0" smtClean="0"/>
                        <a:t>82.47</a:t>
                      </a:r>
                      <a:endParaRPr lang="zh-CN" altLang="en-US" sz="2400" dirty="0"/>
                    </a:p>
                  </a:txBody>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426750944"/>
              </p:ext>
            </p:extLst>
          </p:nvPr>
        </p:nvGraphicFramePr>
        <p:xfrm>
          <a:off x="233080" y="3509680"/>
          <a:ext cx="11354859" cy="2286000"/>
        </p:xfrm>
        <a:graphic>
          <a:graphicData uri="http://schemas.openxmlformats.org/drawingml/2006/table">
            <a:tbl>
              <a:tblPr firstRow="1" bandRow="1">
                <a:tableStyleId>{5C22544A-7EE6-4342-B048-85BDC9FD1C3A}</a:tableStyleId>
              </a:tblPr>
              <a:tblGrid>
                <a:gridCol w="1261651"/>
                <a:gridCol w="1261651"/>
                <a:gridCol w="1261651"/>
                <a:gridCol w="1261651"/>
                <a:gridCol w="1261651"/>
                <a:gridCol w="1261651"/>
                <a:gridCol w="1261651"/>
                <a:gridCol w="1261651"/>
                <a:gridCol w="1261651"/>
              </a:tblGrid>
              <a:tr h="411902">
                <a:tc rowSpan="2">
                  <a:txBody>
                    <a:bodyPr/>
                    <a:lstStyle/>
                    <a:p>
                      <a:endParaRPr lang="zh-CN" altLang="en-US" sz="2400" dirty="0"/>
                    </a:p>
                  </a:txBody>
                  <a:tcPr/>
                </a:tc>
                <a:tc gridSpan="4">
                  <a:txBody>
                    <a:bodyPr/>
                    <a:lstStyle/>
                    <a:p>
                      <a:pPr algn="ctr"/>
                      <a:r>
                        <a:rPr lang="en-US" altLang="zh-CN" sz="2400" dirty="0" smtClean="0"/>
                        <a:t>MEDIUM</a:t>
                      </a:r>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gridSpan="4">
                  <a:txBody>
                    <a:bodyPr/>
                    <a:lstStyle/>
                    <a:p>
                      <a:pPr algn="ctr"/>
                      <a:r>
                        <a:rPr lang="en-US" altLang="zh-CN" sz="2400" dirty="0" smtClean="0"/>
                        <a:t>HEAVY</a:t>
                      </a:r>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c hMerge="1">
                  <a:txBody>
                    <a:bodyPr/>
                    <a:lstStyle/>
                    <a:p>
                      <a:endParaRPr lang="zh-CN" altLang="en-US" sz="2400" dirty="0"/>
                    </a:p>
                  </a:txBody>
                  <a:tcPr/>
                </a:tc>
              </a:tr>
              <a:tr h="411902">
                <a:tc vMerge="1">
                  <a:txBody>
                    <a:bodyPr/>
                    <a:lstStyle/>
                    <a:p>
                      <a:endParaRPr lang="zh-CN" altLang="en-US" sz="2400" dirty="0"/>
                    </a:p>
                  </a:txBody>
                  <a:tcPr/>
                </a:tc>
                <a:tc>
                  <a:txBody>
                    <a:bodyPr/>
                    <a:lstStyle/>
                    <a:p>
                      <a:pPr algn="ctr"/>
                      <a:r>
                        <a:rPr lang="en-US" altLang="zh-CN" sz="2400" dirty="0" smtClean="0"/>
                        <a:t>AVG</a:t>
                      </a:r>
                      <a:endParaRPr lang="zh-CN" altLang="en-US" sz="2400" dirty="0"/>
                    </a:p>
                  </a:txBody>
                  <a:tcPr/>
                </a:tc>
                <a:tc>
                  <a:txBody>
                    <a:bodyPr/>
                    <a:lstStyle/>
                    <a:p>
                      <a:pPr algn="ctr"/>
                      <a:r>
                        <a:rPr lang="en-US" altLang="zh-CN" sz="2400" dirty="0" smtClean="0"/>
                        <a:t>VAR</a:t>
                      </a:r>
                      <a:endParaRPr lang="zh-CN" altLang="en-US" sz="2400" dirty="0"/>
                    </a:p>
                  </a:txBody>
                  <a:tcPr/>
                </a:tc>
                <a:tc>
                  <a:txBody>
                    <a:bodyPr/>
                    <a:lstStyle/>
                    <a:p>
                      <a:pPr algn="ctr"/>
                      <a:r>
                        <a:rPr lang="en-US" altLang="zh-CN" sz="2400" dirty="0" smtClean="0"/>
                        <a:t>SKW</a:t>
                      </a:r>
                      <a:endParaRPr lang="zh-CN" altLang="en-US" sz="2400" dirty="0"/>
                    </a:p>
                  </a:txBody>
                  <a:tcPr/>
                </a:tc>
                <a:tc>
                  <a:txBody>
                    <a:bodyPr/>
                    <a:lstStyle/>
                    <a:p>
                      <a:pPr algn="ctr"/>
                      <a:r>
                        <a:rPr lang="en-US" altLang="zh-CN" sz="2400" dirty="0" smtClean="0"/>
                        <a:t>KUR</a:t>
                      </a:r>
                      <a:endParaRPr lang="zh-CN" altLang="en-US" sz="2400" dirty="0"/>
                    </a:p>
                  </a:txBody>
                  <a:tcPr/>
                </a:tc>
                <a:tc>
                  <a:txBody>
                    <a:bodyPr/>
                    <a:lstStyle/>
                    <a:p>
                      <a:pPr algn="ctr"/>
                      <a:r>
                        <a:rPr lang="en-US" altLang="zh-CN" sz="2400" dirty="0" smtClean="0"/>
                        <a:t>AVG</a:t>
                      </a:r>
                      <a:endParaRPr lang="zh-CN" altLang="en-US" sz="2400" dirty="0"/>
                    </a:p>
                  </a:txBody>
                  <a:tcPr/>
                </a:tc>
                <a:tc>
                  <a:txBody>
                    <a:bodyPr/>
                    <a:lstStyle/>
                    <a:p>
                      <a:pPr algn="ctr"/>
                      <a:r>
                        <a:rPr lang="en-US" altLang="zh-CN" sz="2400" dirty="0" smtClean="0"/>
                        <a:t>VAR</a:t>
                      </a:r>
                      <a:endParaRPr lang="zh-CN" altLang="en-US" sz="2400" dirty="0"/>
                    </a:p>
                  </a:txBody>
                  <a:tcPr/>
                </a:tc>
                <a:tc>
                  <a:txBody>
                    <a:bodyPr/>
                    <a:lstStyle/>
                    <a:p>
                      <a:pPr algn="ctr"/>
                      <a:r>
                        <a:rPr lang="en-US" altLang="zh-CN" sz="2400" dirty="0" smtClean="0"/>
                        <a:t>SKW</a:t>
                      </a:r>
                      <a:endParaRPr lang="zh-CN" altLang="en-US" sz="2400" dirty="0"/>
                    </a:p>
                  </a:txBody>
                  <a:tcPr/>
                </a:tc>
                <a:tc>
                  <a:txBody>
                    <a:bodyPr/>
                    <a:lstStyle/>
                    <a:p>
                      <a:pPr algn="ctr"/>
                      <a:r>
                        <a:rPr lang="en-US" altLang="zh-CN" sz="2400" dirty="0" smtClean="0"/>
                        <a:t>KUR</a:t>
                      </a:r>
                      <a:endParaRPr lang="zh-CN" altLang="en-US" sz="2400" dirty="0"/>
                    </a:p>
                  </a:txBody>
                  <a:tcPr/>
                </a:tc>
              </a:tr>
              <a:tr h="411902">
                <a:tc>
                  <a:txBody>
                    <a:bodyPr/>
                    <a:lstStyle/>
                    <a:p>
                      <a:pPr algn="ctr"/>
                      <a:r>
                        <a:rPr lang="en-US" altLang="zh-CN" sz="2400" dirty="0" smtClean="0"/>
                        <a:t>HRRR</a:t>
                      </a:r>
                      <a:endParaRPr lang="zh-CN" altLang="en-US" sz="2400" dirty="0"/>
                    </a:p>
                  </a:txBody>
                  <a:tcPr/>
                </a:tc>
                <a:tc>
                  <a:txBody>
                    <a:bodyPr/>
                    <a:lstStyle/>
                    <a:p>
                      <a:pPr algn="r"/>
                      <a:r>
                        <a:rPr lang="en-US" altLang="zh-CN" sz="2400" dirty="0" smtClean="0"/>
                        <a:t>-2.96</a:t>
                      </a:r>
                      <a:endParaRPr lang="zh-CN" altLang="en-US" sz="2400" dirty="0"/>
                    </a:p>
                  </a:txBody>
                  <a:tcPr/>
                </a:tc>
                <a:tc>
                  <a:txBody>
                    <a:bodyPr/>
                    <a:lstStyle/>
                    <a:p>
                      <a:pPr algn="r"/>
                      <a:r>
                        <a:rPr lang="en-US" altLang="zh-CN" sz="2400" dirty="0" smtClean="0"/>
                        <a:t>93.95</a:t>
                      </a:r>
                      <a:endParaRPr lang="zh-CN" altLang="en-US" sz="2400" dirty="0"/>
                    </a:p>
                  </a:txBody>
                  <a:tcPr/>
                </a:tc>
                <a:tc>
                  <a:txBody>
                    <a:bodyPr/>
                    <a:lstStyle/>
                    <a:p>
                      <a:pPr algn="r"/>
                      <a:r>
                        <a:rPr lang="en-US" altLang="zh-CN" sz="2400" dirty="0" smtClean="0"/>
                        <a:t>3.17</a:t>
                      </a:r>
                      <a:endParaRPr lang="zh-CN" altLang="en-US" sz="2400" dirty="0"/>
                    </a:p>
                  </a:txBody>
                  <a:tcPr/>
                </a:tc>
                <a:tc>
                  <a:txBody>
                    <a:bodyPr/>
                    <a:lstStyle/>
                    <a:p>
                      <a:pPr algn="r"/>
                      <a:r>
                        <a:rPr lang="en-US" altLang="zh-CN" sz="2400" dirty="0" smtClean="0"/>
                        <a:t>14.03</a:t>
                      </a:r>
                      <a:endParaRPr lang="zh-CN" altLang="en-US" sz="2400" dirty="0"/>
                    </a:p>
                  </a:txBody>
                  <a:tcPr/>
                </a:tc>
                <a:tc>
                  <a:txBody>
                    <a:bodyPr/>
                    <a:lstStyle/>
                    <a:p>
                      <a:pPr algn="r"/>
                      <a:r>
                        <a:rPr lang="en-US" altLang="zh-CN" sz="2400" dirty="0" smtClean="0"/>
                        <a:t>-17.27</a:t>
                      </a:r>
                      <a:endParaRPr lang="zh-CN" altLang="en-US" sz="2400" dirty="0"/>
                    </a:p>
                  </a:txBody>
                  <a:tcPr/>
                </a:tc>
                <a:tc>
                  <a:txBody>
                    <a:bodyPr/>
                    <a:lstStyle/>
                    <a:p>
                      <a:pPr algn="r"/>
                      <a:r>
                        <a:rPr lang="en-US" altLang="zh-CN" sz="2400" dirty="0" smtClean="0"/>
                        <a:t>184.74</a:t>
                      </a:r>
                      <a:endParaRPr lang="zh-CN" altLang="en-US" sz="2400" dirty="0"/>
                    </a:p>
                  </a:txBody>
                  <a:tcPr/>
                </a:tc>
                <a:tc>
                  <a:txBody>
                    <a:bodyPr/>
                    <a:lstStyle/>
                    <a:p>
                      <a:pPr algn="r"/>
                      <a:r>
                        <a:rPr lang="en-US" altLang="zh-CN" sz="2400" dirty="0" smtClean="0"/>
                        <a:t>1.43</a:t>
                      </a:r>
                      <a:endParaRPr lang="zh-CN" altLang="en-US" sz="2400" dirty="0"/>
                    </a:p>
                  </a:txBody>
                  <a:tcPr/>
                </a:tc>
                <a:tc>
                  <a:txBody>
                    <a:bodyPr/>
                    <a:lstStyle/>
                    <a:p>
                      <a:pPr algn="r"/>
                      <a:r>
                        <a:rPr lang="en-US" altLang="zh-CN" sz="2400" dirty="0" smtClean="0"/>
                        <a:t>5.46</a:t>
                      </a:r>
                      <a:endParaRPr lang="zh-CN" altLang="en-US" sz="2400" dirty="0"/>
                    </a:p>
                  </a:txBody>
                  <a:tcPr/>
                </a:tc>
              </a:tr>
              <a:tr h="411902">
                <a:tc>
                  <a:txBody>
                    <a:bodyPr/>
                    <a:lstStyle/>
                    <a:p>
                      <a:pPr algn="ctr"/>
                      <a:r>
                        <a:rPr lang="en-US" altLang="zh-CN" sz="2400" dirty="0" smtClean="0"/>
                        <a:t>GOES</a:t>
                      </a:r>
                      <a:endParaRPr lang="zh-CN" altLang="en-US" sz="2400" dirty="0"/>
                    </a:p>
                  </a:txBody>
                  <a:tcPr/>
                </a:tc>
                <a:tc>
                  <a:txBody>
                    <a:bodyPr/>
                    <a:lstStyle/>
                    <a:p>
                      <a:pPr algn="r"/>
                      <a:r>
                        <a:rPr lang="en-US" altLang="zh-CN" sz="2400" dirty="0" smtClean="0"/>
                        <a:t>-3.43</a:t>
                      </a:r>
                      <a:endParaRPr lang="zh-CN" altLang="en-US" sz="2400" dirty="0"/>
                    </a:p>
                  </a:txBody>
                  <a:tcPr/>
                </a:tc>
                <a:tc>
                  <a:txBody>
                    <a:bodyPr/>
                    <a:lstStyle/>
                    <a:p>
                      <a:pPr algn="r"/>
                      <a:r>
                        <a:rPr lang="en-US" altLang="zh-CN" sz="2400" dirty="0" smtClean="0"/>
                        <a:t>44.67</a:t>
                      </a:r>
                      <a:endParaRPr lang="zh-CN" altLang="en-US" sz="2400" dirty="0"/>
                    </a:p>
                  </a:txBody>
                  <a:tcPr/>
                </a:tc>
                <a:tc>
                  <a:txBody>
                    <a:bodyPr/>
                    <a:lstStyle/>
                    <a:p>
                      <a:pPr algn="r"/>
                      <a:r>
                        <a:rPr lang="en-US" altLang="zh-CN" sz="2400" dirty="0" smtClean="0"/>
                        <a:t>2.12</a:t>
                      </a:r>
                      <a:endParaRPr lang="zh-CN" altLang="en-US" sz="2400" dirty="0"/>
                    </a:p>
                  </a:txBody>
                  <a:tcPr/>
                </a:tc>
                <a:tc>
                  <a:txBody>
                    <a:bodyPr/>
                    <a:lstStyle/>
                    <a:p>
                      <a:pPr algn="r"/>
                      <a:r>
                        <a:rPr lang="en-US" altLang="zh-CN" sz="2400" dirty="0" smtClean="0"/>
                        <a:t>7.52</a:t>
                      </a:r>
                      <a:endParaRPr lang="zh-CN" altLang="en-US" sz="2400" dirty="0"/>
                    </a:p>
                  </a:txBody>
                  <a:tcPr/>
                </a:tc>
                <a:tc>
                  <a:txBody>
                    <a:bodyPr/>
                    <a:lstStyle/>
                    <a:p>
                      <a:pPr algn="r"/>
                      <a:r>
                        <a:rPr lang="en-US" altLang="zh-CN" sz="2400" dirty="0" smtClean="0"/>
                        <a:t>-16.43</a:t>
                      </a:r>
                      <a:endParaRPr lang="zh-CN" altLang="en-US" sz="2400" dirty="0"/>
                    </a:p>
                  </a:txBody>
                  <a:tcPr/>
                </a:tc>
                <a:tc>
                  <a:txBody>
                    <a:bodyPr/>
                    <a:lstStyle/>
                    <a:p>
                      <a:pPr algn="r"/>
                      <a:r>
                        <a:rPr lang="en-US" altLang="zh-CN" sz="2400" dirty="0" smtClean="0"/>
                        <a:t>114.88</a:t>
                      </a:r>
                      <a:endParaRPr lang="zh-CN" altLang="en-US" sz="2400" dirty="0"/>
                    </a:p>
                  </a:txBody>
                  <a:tcPr/>
                </a:tc>
                <a:tc>
                  <a:txBody>
                    <a:bodyPr/>
                    <a:lstStyle/>
                    <a:p>
                      <a:pPr algn="r"/>
                      <a:r>
                        <a:rPr lang="en-US" altLang="zh-CN" sz="2400" dirty="0" smtClean="0"/>
                        <a:t>0.38</a:t>
                      </a:r>
                      <a:endParaRPr lang="zh-CN" altLang="en-US" sz="2400" dirty="0"/>
                    </a:p>
                  </a:txBody>
                  <a:tcPr/>
                </a:tc>
                <a:tc>
                  <a:txBody>
                    <a:bodyPr/>
                    <a:lstStyle/>
                    <a:p>
                      <a:pPr algn="r"/>
                      <a:r>
                        <a:rPr lang="en-US" altLang="zh-CN" sz="2400" dirty="0" smtClean="0"/>
                        <a:t>2.51</a:t>
                      </a:r>
                      <a:endParaRPr lang="zh-CN" altLang="en-US" sz="2400" dirty="0"/>
                    </a:p>
                  </a:txBody>
                  <a:tcPr/>
                </a:tc>
              </a:tr>
              <a:tr h="411902">
                <a:tc>
                  <a:txBody>
                    <a:bodyPr/>
                    <a:lstStyle/>
                    <a:p>
                      <a:pPr algn="ctr"/>
                      <a:r>
                        <a:rPr lang="en-US" altLang="zh-CN" sz="2400" dirty="0" smtClean="0"/>
                        <a:t>Stage4</a:t>
                      </a:r>
                      <a:endParaRPr lang="zh-CN" altLang="en-US" sz="2400" dirty="0"/>
                    </a:p>
                  </a:txBody>
                  <a:tcPr/>
                </a:tc>
                <a:tc>
                  <a:txBody>
                    <a:bodyPr/>
                    <a:lstStyle/>
                    <a:p>
                      <a:pPr algn="r"/>
                      <a:r>
                        <a:rPr lang="en-US" altLang="zh-CN" sz="2400" dirty="0" smtClean="0"/>
                        <a:t>-0.45</a:t>
                      </a:r>
                      <a:endParaRPr lang="zh-CN" altLang="en-US" sz="2400" dirty="0"/>
                    </a:p>
                  </a:txBody>
                  <a:tcPr/>
                </a:tc>
                <a:tc>
                  <a:txBody>
                    <a:bodyPr/>
                    <a:lstStyle/>
                    <a:p>
                      <a:pPr algn="r"/>
                      <a:r>
                        <a:rPr lang="en-US" altLang="zh-CN" sz="2400" dirty="0" smtClean="0"/>
                        <a:t>29.10</a:t>
                      </a:r>
                      <a:endParaRPr lang="zh-CN" altLang="en-US" sz="2400" dirty="0"/>
                    </a:p>
                  </a:txBody>
                  <a:tcPr/>
                </a:tc>
                <a:tc>
                  <a:txBody>
                    <a:bodyPr/>
                    <a:lstStyle/>
                    <a:p>
                      <a:pPr algn="r"/>
                      <a:r>
                        <a:rPr lang="en-US" altLang="zh-CN" sz="2400" dirty="0" smtClean="0"/>
                        <a:t>2.69</a:t>
                      </a:r>
                      <a:endParaRPr lang="zh-CN" altLang="en-US" sz="2400" dirty="0"/>
                    </a:p>
                  </a:txBody>
                  <a:tcPr/>
                </a:tc>
                <a:tc>
                  <a:txBody>
                    <a:bodyPr/>
                    <a:lstStyle/>
                    <a:p>
                      <a:pPr algn="r"/>
                      <a:r>
                        <a:rPr lang="en-US" altLang="zh-CN" sz="2400" dirty="0" smtClean="0"/>
                        <a:t>15.47</a:t>
                      </a:r>
                      <a:endParaRPr lang="zh-CN" altLang="en-US" sz="2400" dirty="0"/>
                    </a:p>
                  </a:txBody>
                  <a:tcPr/>
                </a:tc>
                <a:tc>
                  <a:txBody>
                    <a:bodyPr/>
                    <a:lstStyle/>
                    <a:p>
                      <a:pPr algn="r"/>
                      <a:r>
                        <a:rPr lang="en-US" altLang="zh-CN" sz="2400" dirty="0" smtClean="0"/>
                        <a:t>-7.63</a:t>
                      </a:r>
                      <a:endParaRPr lang="zh-CN" altLang="en-US" sz="2400" dirty="0"/>
                    </a:p>
                  </a:txBody>
                  <a:tcPr/>
                </a:tc>
                <a:tc>
                  <a:txBody>
                    <a:bodyPr/>
                    <a:lstStyle/>
                    <a:p>
                      <a:pPr algn="r"/>
                      <a:r>
                        <a:rPr lang="en-US" altLang="zh-CN" sz="2400" dirty="0" smtClean="0"/>
                        <a:t>101.87</a:t>
                      </a:r>
                      <a:endParaRPr lang="zh-CN" altLang="en-US" sz="2400" dirty="0"/>
                    </a:p>
                  </a:txBody>
                  <a:tcPr/>
                </a:tc>
                <a:tc>
                  <a:txBody>
                    <a:bodyPr/>
                    <a:lstStyle/>
                    <a:p>
                      <a:pPr algn="r"/>
                      <a:r>
                        <a:rPr lang="en-US" altLang="zh-CN" sz="2400" dirty="0" smtClean="0"/>
                        <a:t>0.13</a:t>
                      </a:r>
                      <a:endParaRPr lang="zh-CN" altLang="en-US" sz="2400" dirty="0"/>
                    </a:p>
                  </a:txBody>
                  <a:tcPr/>
                </a:tc>
                <a:tc>
                  <a:txBody>
                    <a:bodyPr/>
                    <a:lstStyle/>
                    <a:p>
                      <a:pPr algn="r"/>
                      <a:r>
                        <a:rPr lang="en-US" altLang="zh-CN" sz="2400" dirty="0" smtClean="0"/>
                        <a:t>1.63</a:t>
                      </a:r>
                      <a:endParaRPr lang="zh-CN" altLang="en-US" sz="2400" dirty="0"/>
                    </a:p>
                  </a:txBody>
                  <a:tcPr/>
                </a:tc>
              </a:tr>
            </a:tbl>
          </a:graphicData>
        </a:graphic>
      </p:graphicFrame>
      <p:sp>
        <p:nvSpPr>
          <p:cNvPr id="3" name="灯片编号占位符 2"/>
          <p:cNvSpPr>
            <a:spLocks noGrp="1"/>
          </p:cNvSpPr>
          <p:nvPr>
            <p:ph type="sldNum" sz="quarter" idx="12"/>
          </p:nvPr>
        </p:nvSpPr>
        <p:spPr/>
        <p:txBody>
          <a:bodyPr/>
          <a:lstStyle/>
          <a:p>
            <a:fld id="{4FAB73BC-B049-4115-A692-8D63A059BFB8}" type="slidenum">
              <a:rPr lang="en-US" smtClean="0"/>
              <a:pPr/>
              <a:t>16</a:t>
            </a:fld>
            <a:endParaRPr lang="en-US" dirty="0"/>
          </a:p>
        </p:txBody>
      </p:sp>
      <p:graphicFrame>
        <p:nvGraphicFramePr>
          <p:cNvPr id="9" name="图表 8"/>
          <p:cNvGraphicFramePr/>
          <p:nvPr>
            <p:extLst>
              <p:ext uri="{D42A27DB-BD31-4B8C-83A1-F6EECF244321}">
                <p14:modId xmlns:p14="http://schemas.microsoft.com/office/powerpoint/2010/main" val="3758650282"/>
              </p:ext>
            </p:extLst>
          </p:nvPr>
        </p:nvGraphicFramePr>
        <p:xfrm>
          <a:off x="2032000" y="1223680"/>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2895102" y="3243227"/>
            <a:ext cx="1315654" cy="3951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smtClean="0"/>
              <a:t>1630877</a:t>
            </a:r>
            <a:endParaRPr lang="zh-CN" altLang="en-US" sz="2400" dirty="0"/>
          </a:p>
        </p:txBody>
      </p:sp>
      <p:sp>
        <p:nvSpPr>
          <p:cNvPr id="10" name="矩形 9"/>
          <p:cNvSpPr/>
          <p:nvPr/>
        </p:nvSpPr>
        <p:spPr>
          <a:xfrm>
            <a:off x="4771380" y="3243227"/>
            <a:ext cx="1315654" cy="3951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smtClean="0"/>
              <a:t>13551</a:t>
            </a:r>
            <a:endParaRPr lang="zh-CN" altLang="en-US" sz="2400" dirty="0"/>
          </a:p>
        </p:txBody>
      </p:sp>
      <p:sp>
        <p:nvSpPr>
          <p:cNvPr id="11" name="矩形 10"/>
          <p:cNvSpPr/>
          <p:nvPr/>
        </p:nvSpPr>
        <p:spPr>
          <a:xfrm>
            <a:off x="6513689" y="2266738"/>
            <a:ext cx="1315654" cy="3951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smtClean="0"/>
              <a:t>5272</a:t>
            </a:r>
            <a:endParaRPr lang="zh-CN" altLang="en-US" sz="2400" dirty="0"/>
          </a:p>
        </p:txBody>
      </p:sp>
      <p:sp>
        <p:nvSpPr>
          <p:cNvPr id="12" name="矩形 11"/>
          <p:cNvSpPr/>
          <p:nvPr/>
        </p:nvSpPr>
        <p:spPr>
          <a:xfrm>
            <a:off x="8460524" y="2272382"/>
            <a:ext cx="1315654" cy="3951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smtClean="0"/>
              <a:t>892</a:t>
            </a:r>
            <a:endParaRPr lang="zh-CN" altLang="en-US" sz="2400" dirty="0"/>
          </a:p>
        </p:txBody>
      </p:sp>
      <p:sp>
        <p:nvSpPr>
          <p:cNvPr id="13" name="矩形 12"/>
          <p:cNvSpPr/>
          <p:nvPr/>
        </p:nvSpPr>
        <p:spPr>
          <a:xfrm>
            <a:off x="3292855" y="1347276"/>
            <a:ext cx="5606290" cy="39511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400" dirty="0" smtClean="0"/>
              <a:t>Occurrence Frequency</a:t>
            </a:r>
            <a:endParaRPr lang="zh-CN" altLang="en-US" sz="2400" dirty="0"/>
          </a:p>
        </p:txBody>
      </p:sp>
      <p:sp>
        <p:nvSpPr>
          <p:cNvPr id="6" name="圆角矩形 5"/>
          <p:cNvSpPr/>
          <p:nvPr/>
        </p:nvSpPr>
        <p:spPr>
          <a:xfrm>
            <a:off x="2658035" y="2178423"/>
            <a:ext cx="6875930" cy="241150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358775" indent="-358775" algn="just">
              <a:buFont typeface="Wingdings" panose="05000000000000000000" pitchFamily="2" charset="2"/>
              <a:buChar char="Ø"/>
            </a:pPr>
            <a:r>
              <a:rPr lang="en-US" altLang="zh-CN" sz="2400" dirty="0"/>
              <a:t>Generally, there is a wet bias during light rain and dry bias during heavy rain.</a:t>
            </a:r>
          </a:p>
          <a:p>
            <a:pPr marL="358775" indent="-358775" algn="just">
              <a:buFont typeface="Wingdings" panose="05000000000000000000" pitchFamily="2" charset="2"/>
              <a:buChar char="Ø"/>
            </a:pPr>
            <a:r>
              <a:rPr lang="en-US" altLang="zh-CN" sz="2400" dirty="0"/>
              <a:t>Because Stage4 combines radar and rain gauge data, it is the most accurate estimate among the three datasets</a:t>
            </a:r>
            <a:r>
              <a:rPr lang="en-US" altLang="zh-CN" sz="2400" dirty="0" smtClean="0"/>
              <a:t>.</a:t>
            </a:r>
            <a:endParaRPr lang="zh-CN" altLang="en-US" sz="2400" dirty="0"/>
          </a:p>
        </p:txBody>
      </p:sp>
    </p:spTree>
    <p:extLst>
      <p:ext uri="{BB962C8B-B14F-4D97-AF65-F5344CB8AC3E}">
        <p14:creationId xmlns:p14="http://schemas.microsoft.com/office/powerpoint/2010/main" val="242386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7" grpId="0" animBg="1"/>
      <p:bldP spid="10" grpId="0" animBg="1"/>
      <p:bldP spid="11" grpId="0" animBg="1"/>
      <p:bldP spid="12" grpId="0" animBg="1"/>
      <p:bldP spid="1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573910"/>
            <a:ext cx="11707906" cy="523220"/>
          </a:xfrm>
          <a:prstGeom prst="rect">
            <a:avLst/>
          </a:prstGeom>
          <a:noFill/>
        </p:spPr>
        <p:txBody>
          <a:bodyPr wrap="square" rtlCol="0">
            <a:spAutoFit/>
          </a:bodyPr>
          <a:lstStyle/>
          <a:p>
            <a:r>
              <a:rPr lang="en-US" altLang="zh-CN" sz="2800" dirty="0" smtClean="0">
                <a:solidFill>
                  <a:srgbClr val="0070C0"/>
                </a:solidFill>
              </a:rPr>
              <a:t>Diagram: Using 1mm/h as threshold to distinguish rain and non-rain area</a:t>
            </a:r>
            <a:endParaRPr lang="zh-CN" altLang="en-US" sz="2800" dirty="0">
              <a:solidFill>
                <a:srgbClr val="0070C0"/>
              </a:solidFill>
            </a:endParaRPr>
          </a:p>
        </p:txBody>
      </p:sp>
      <p:cxnSp>
        <p:nvCxnSpPr>
          <p:cNvPr id="3" name="直接箭头连接符 2"/>
          <p:cNvCxnSpPr/>
          <p:nvPr/>
        </p:nvCxnSpPr>
        <p:spPr>
          <a:xfrm>
            <a:off x="4608192" y="5203515"/>
            <a:ext cx="36000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 name="直接箭头连接符 4"/>
          <p:cNvCxnSpPr/>
          <p:nvPr/>
        </p:nvCxnSpPr>
        <p:spPr>
          <a:xfrm flipV="1">
            <a:off x="4608192" y="1603515"/>
            <a:ext cx="0" cy="3600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连接符 8"/>
          <p:cNvCxnSpPr/>
          <p:nvPr/>
        </p:nvCxnSpPr>
        <p:spPr>
          <a:xfrm>
            <a:off x="5791533" y="1603515"/>
            <a:ext cx="0" cy="3600000"/>
          </a:xfrm>
          <a:prstGeom prst="line">
            <a:avLst/>
          </a:prstGeom>
          <a:ln>
            <a:prstDash val="lgDash"/>
          </a:ln>
        </p:spPr>
        <p:style>
          <a:lnRef idx="2">
            <a:schemeClr val="accent2"/>
          </a:lnRef>
          <a:fillRef idx="0">
            <a:schemeClr val="accent2"/>
          </a:fillRef>
          <a:effectRef idx="1">
            <a:schemeClr val="accent2"/>
          </a:effectRef>
          <a:fontRef idx="minor">
            <a:schemeClr val="tx1"/>
          </a:fontRef>
        </p:style>
      </p:cxnSp>
      <p:cxnSp>
        <p:nvCxnSpPr>
          <p:cNvPr id="10" name="直接连接符 9"/>
          <p:cNvCxnSpPr/>
          <p:nvPr/>
        </p:nvCxnSpPr>
        <p:spPr>
          <a:xfrm>
            <a:off x="4608192" y="4098486"/>
            <a:ext cx="3600000" cy="0"/>
          </a:xfrm>
          <a:prstGeom prst="line">
            <a:avLst/>
          </a:prstGeom>
          <a:ln>
            <a:prstDash val="lgDash"/>
          </a:ln>
        </p:spPr>
        <p:style>
          <a:lnRef idx="2">
            <a:schemeClr val="accent2"/>
          </a:lnRef>
          <a:fillRef idx="0">
            <a:schemeClr val="accent2"/>
          </a:fillRef>
          <a:effectRef idx="1">
            <a:schemeClr val="accent2"/>
          </a:effectRef>
          <a:fontRef idx="minor">
            <a:schemeClr val="tx1"/>
          </a:fontRef>
        </p:style>
      </p:cxnSp>
      <p:sp>
        <p:nvSpPr>
          <p:cNvPr id="17" name="文本框 16"/>
          <p:cNvSpPr txBox="1"/>
          <p:nvPr/>
        </p:nvSpPr>
        <p:spPr>
          <a:xfrm>
            <a:off x="5121757" y="5510245"/>
            <a:ext cx="2572870" cy="461665"/>
          </a:xfrm>
          <a:prstGeom prst="rect">
            <a:avLst/>
          </a:prstGeom>
          <a:noFill/>
        </p:spPr>
        <p:txBody>
          <a:bodyPr wrap="square" rtlCol="0">
            <a:spAutoFit/>
          </a:bodyPr>
          <a:lstStyle/>
          <a:p>
            <a:pPr algn="ctr"/>
            <a:r>
              <a:rPr lang="en-US" altLang="zh-CN" sz="2400" dirty="0" smtClean="0"/>
              <a:t>Observation</a:t>
            </a:r>
            <a:endParaRPr lang="zh-CN" altLang="en-US" sz="2400" dirty="0"/>
          </a:p>
        </p:txBody>
      </p:sp>
      <p:sp>
        <p:nvSpPr>
          <p:cNvPr id="18" name="文本框 17"/>
          <p:cNvSpPr txBox="1"/>
          <p:nvPr/>
        </p:nvSpPr>
        <p:spPr>
          <a:xfrm rot="16200000">
            <a:off x="2582113" y="3172682"/>
            <a:ext cx="2776484" cy="461665"/>
          </a:xfrm>
          <a:prstGeom prst="rect">
            <a:avLst/>
          </a:prstGeom>
          <a:noFill/>
        </p:spPr>
        <p:txBody>
          <a:bodyPr wrap="square" rtlCol="0">
            <a:spAutoFit/>
          </a:bodyPr>
          <a:lstStyle/>
          <a:p>
            <a:pPr algn="ctr"/>
            <a:r>
              <a:rPr lang="en-US" altLang="zh-CN" sz="2400" dirty="0" smtClean="0"/>
              <a:t>Forecast / Estimates</a:t>
            </a:r>
            <a:endParaRPr lang="zh-CN" altLang="en-US" sz="2400" dirty="0"/>
          </a:p>
        </p:txBody>
      </p:sp>
      <p:sp>
        <p:nvSpPr>
          <p:cNvPr id="19" name="文本框 18"/>
          <p:cNvSpPr txBox="1"/>
          <p:nvPr/>
        </p:nvSpPr>
        <p:spPr>
          <a:xfrm>
            <a:off x="5204345" y="5185734"/>
            <a:ext cx="1174376" cy="307777"/>
          </a:xfrm>
          <a:prstGeom prst="rect">
            <a:avLst/>
          </a:prstGeom>
          <a:noFill/>
        </p:spPr>
        <p:txBody>
          <a:bodyPr wrap="square" rtlCol="0">
            <a:spAutoFit/>
          </a:bodyPr>
          <a:lstStyle/>
          <a:p>
            <a:pPr algn="ctr"/>
            <a:r>
              <a:rPr lang="en-US" altLang="zh-CN" sz="1400" dirty="0" smtClean="0"/>
              <a:t>1 mm/h</a:t>
            </a:r>
            <a:endParaRPr lang="zh-CN" altLang="en-US" sz="1400" dirty="0"/>
          </a:p>
        </p:txBody>
      </p:sp>
      <p:sp>
        <p:nvSpPr>
          <p:cNvPr id="20" name="文本框 19"/>
          <p:cNvSpPr txBox="1"/>
          <p:nvPr/>
        </p:nvSpPr>
        <p:spPr>
          <a:xfrm rot="16200000">
            <a:off x="3817502" y="3948873"/>
            <a:ext cx="1174376" cy="307777"/>
          </a:xfrm>
          <a:prstGeom prst="rect">
            <a:avLst/>
          </a:prstGeom>
          <a:noFill/>
        </p:spPr>
        <p:txBody>
          <a:bodyPr wrap="square" rtlCol="0">
            <a:spAutoFit/>
          </a:bodyPr>
          <a:lstStyle/>
          <a:p>
            <a:pPr algn="ctr"/>
            <a:r>
              <a:rPr lang="en-US" altLang="zh-CN" sz="1400" dirty="0" smtClean="0"/>
              <a:t>1 mm/h</a:t>
            </a:r>
            <a:endParaRPr lang="zh-CN" altLang="en-US" sz="1400" dirty="0"/>
          </a:p>
        </p:txBody>
      </p:sp>
      <p:sp>
        <p:nvSpPr>
          <p:cNvPr id="21" name="文本框 20"/>
          <p:cNvSpPr txBox="1"/>
          <p:nvPr/>
        </p:nvSpPr>
        <p:spPr>
          <a:xfrm>
            <a:off x="6609898" y="2425648"/>
            <a:ext cx="779930" cy="461665"/>
          </a:xfrm>
          <a:prstGeom prst="rect">
            <a:avLst/>
          </a:prstGeom>
          <a:noFill/>
        </p:spPr>
        <p:txBody>
          <a:bodyPr wrap="square" rtlCol="0">
            <a:spAutoFit/>
          </a:bodyPr>
          <a:lstStyle/>
          <a:p>
            <a:pPr algn="ctr"/>
            <a:r>
              <a:rPr lang="en-US" altLang="zh-CN" sz="2400" b="1" dirty="0" smtClean="0">
                <a:solidFill>
                  <a:schemeClr val="accent5"/>
                </a:solidFill>
                <a:effectLst>
                  <a:outerShdw blurRad="38100" dist="38100" dir="2700000" algn="tl">
                    <a:srgbClr val="000000">
                      <a:alpha val="43137"/>
                    </a:srgbClr>
                  </a:outerShdw>
                </a:effectLst>
              </a:rPr>
              <a:t>Hits</a:t>
            </a:r>
            <a:endParaRPr lang="zh-CN" altLang="en-US" sz="2400" b="1" dirty="0">
              <a:solidFill>
                <a:schemeClr val="accent5"/>
              </a:solidFill>
              <a:effectLst>
                <a:outerShdw blurRad="38100" dist="38100" dir="2700000" algn="tl">
                  <a:srgbClr val="000000">
                    <a:alpha val="43137"/>
                  </a:srgbClr>
                </a:outerShdw>
              </a:effectLst>
            </a:endParaRPr>
          </a:p>
        </p:txBody>
      </p:sp>
      <p:sp>
        <p:nvSpPr>
          <p:cNvPr id="22" name="文本框 21"/>
          <p:cNvSpPr txBox="1"/>
          <p:nvPr/>
        </p:nvSpPr>
        <p:spPr>
          <a:xfrm>
            <a:off x="4651342" y="2246404"/>
            <a:ext cx="1106006" cy="830997"/>
          </a:xfrm>
          <a:prstGeom prst="rect">
            <a:avLst/>
          </a:prstGeom>
          <a:noFill/>
        </p:spPr>
        <p:txBody>
          <a:bodyPr wrap="square" rtlCol="0">
            <a:spAutoFit/>
          </a:bodyPr>
          <a:lstStyle/>
          <a:p>
            <a:pPr algn="ctr"/>
            <a:r>
              <a:rPr lang="en-US" altLang="zh-CN" sz="2400" b="1" dirty="0" smtClean="0">
                <a:solidFill>
                  <a:srgbClr val="C00000"/>
                </a:solidFill>
                <a:effectLst>
                  <a:outerShdw blurRad="38100" dist="38100" dir="2700000" algn="tl">
                    <a:srgbClr val="000000">
                      <a:alpha val="43137"/>
                    </a:srgbClr>
                  </a:outerShdw>
                </a:effectLst>
              </a:rPr>
              <a:t>False Alarms</a:t>
            </a:r>
            <a:endParaRPr lang="zh-CN" altLang="en-US" sz="2400" b="1" dirty="0">
              <a:solidFill>
                <a:srgbClr val="C00000"/>
              </a:solidFill>
              <a:effectLst>
                <a:outerShdw blurRad="38100" dist="38100" dir="2700000" algn="tl">
                  <a:srgbClr val="000000">
                    <a:alpha val="43137"/>
                  </a:srgbClr>
                </a:outerShdw>
              </a:effectLst>
            </a:endParaRPr>
          </a:p>
        </p:txBody>
      </p:sp>
      <p:sp>
        <p:nvSpPr>
          <p:cNvPr id="23" name="文本框 22"/>
          <p:cNvSpPr txBox="1"/>
          <p:nvPr/>
        </p:nvSpPr>
        <p:spPr>
          <a:xfrm>
            <a:off x="6450775" y="4420168"/>
            <a:ext cx="1098176" cy="461665"/>
          </a:xfrm>
          <a:prstGeom prst="rect">
            <a:avLst/>
          </a:prstGeom>
          <a:noFill/>
        </p:spPr>
        <p:txBody>
          <a:bodyPr wrap="square" rtlCol="0">
            <a:spAutoFit/>
          </a:bodyPr>
          <a:lstStyle/>
          <a:p>
            <a:pPr algn="ctr"/>
            <a:r>
              <a:rPr lang="en-US" altLang="zh-CN" sz="2400" b="1" dirty="0" smtClean="0">
                <a:solidFill>
                  <a:srgbClr val="C00000"/>
                </a:solidFill>
                <a:effectLst>
                  <a:outerShdw blurRad="38100" dist="38100" dir="2700000" algn="tl">
                    <a:srgbClr val="000000">
                      <a:alpha val="43137"/>
                    </a:srgbClr>
                  </a:outerShdw>
                </a:effectLst>
              </a:rPr>
              <a:t>Misses</a:t>
            </a:r>
            <a:endParaRPr lang="zh-CN" altLang="en-US" sz="2400" b="1" dirty="0">
              <a:solidFill>
                <a:srgbClr val="C00000"/>
              </a:solidFill>
              <a:effectLst>
                <a:outerShdw blurRad="38100" dist="38100" dir="2700000" algn="tl">
                  <a:srgbClr val="000000">
                    <a:alpha val="43137"/>
                  </a:srgbClr>
                </a:outerShdw>
              </a:effectLst>
            </a:endParaRPr>
          </a:p>
        </p:txBody>
      </p:sp>
      <p:sp>
        <p:nvSpPr>
          <p:cNvPr id="24" name="文本框 23"/>
          <p:cNvSpPr txBox="1"/>
          <p:nvPr/>
        </p:nvSpPr>
        <p:spPr>
          <a:xfrm>
            <a:off x="4567543" y="4303653"/>
            <a:ext cx="1232955" cy="707886"/>
          </a:xfrm>
          <a:prstGeom prst="rect">
            <a:avLst/>
          </a:prstGeom>
          <a:noFill/>
        </p:spPr>
        <p:txBody>
          <a:bodyPr wrap="square" rtlCol="0">
            <a:spAutoFit/>
          </a:bodyPr>
          <a:lstStyle/>
          <a:p>
            <a:pPr algn="ctr"/>
            <a:r>
              <a:rPr lang="en-US" altLang="zh-CN" sz="2000" b="1" dirty="0" smtClean="0">
                <a:solidFill>
                  <a:schemeClr val="accent5"/>
                </a:solidFill>
                <a:effectLst>
                  <a:outerShdw blurRad="38100" dist="38100" dir="2700000" algn="tl">
                    <a:srgbClr val="000000">
                      <a:alpha val="43137"/>
                    </a:srgbClr>
                  </a:outerShdw>
                </a:effectLst>
              </a:rPr>
              <a:t>Correct Negatives</a:t>
            </a:r>
            <a:endParaRPr lang="zh-CN" altLang="en-US" sz="2000" b="1" dirty="0">
              <a:solidFill>
                <a:schemeClr val="accent5"/>
              </a:solidFill>
              <a:effectLst>
                <a:outerShdw blurRad="38100" dist="38100" dir="2700000" algn="tl">
                  <a:srgbClr val="000000">
                    <a:alpha val="43137"/>
                  </a:srgbClr>
                </a:outerShdw>
              </a:effectLst>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343432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p:tgtEl>
                                          <p:spTgt spid="19"/>
                                        </p:tgtEl>
                                        <p:attrNameLst>
                                          <p:attrName>ppt_y</p:attrName>
                                        </p:attrNameLst>
                                      </p:cBhvr>
                                      <p:tavLst>
                                        <p:tav tm="0">
                                          <p:val>
                                            <p:strVal val="#ppt_y-#ppt_h*1.125000"/>
                                          </p:val>
                                        </p:tav>
                                        <p:tav tm="100000">
                                          <p:val>
                                            <p:strVal val="#ppt_y"/>
                                          </p:val>
                                        </p:tav>
                                      </p:tavLst>
                                    </p:anim>
                                    <p:animEffect transition="in" filter="wipe(down)">
                                      <p:cBhvr>
                                        <p:cTn id="15" dur="500"/>
                                        <p:tgtEl>
                                          <p:spTgt spid="19"/>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ppt_x</p:attrName>
                                        </p:attrNameLst>
                                      </p:cBhvr>
                                      <p:tavLst>
                                        <p:tav tm="0">
                                          <p:val>
                                            <p:strVal val="#ppt_x+#ppt_w*1.125000"/>
                                          </p:val>
                                        </p:tav>
                                        <p:tav tm="100000">
                                          <p:val>
                                            <p:strVal val="#ppt_x"/>
                                          </p:val>
                                        </p:tav>
                                      </p:tavLst>
                                    </p:anim>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randombar(horizontal)">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400720"/>
            <a:ext cx="11707906" cy="523220"/>
          </a:xfrm>
          <a:prstGeom prst="rect">
            <a:avLst/>
          </a:prstGeom>
          <a:noFill/>
        </p:spPr>
        <p:txBody>
          <a:bodyPr wrap="square" rtlCol="0">
            <a:spAutoFit/>
          </a:bodyPr>
          <a:lstStyle/>
          <a:p>
            <a:r>
              <a:rPr lang="en-US" altLang="zh-CN" sz="2800" dirty="0" smtClean="0">
                <a:solidFill>
                  <a:srgbClr val="0070C0"/>
                </a:solidFill>
              </a:rPr>
              <a:t>Table: Contingency Table</a:t>
            </a:r>
            <a:endParaRPr lang="zh-CN" altLang="en-US" sz="2800" dirty="0">
              <a:solidFill>
                <a:srgbClr val="0070C0"/>
              </a:solidFill>
            </a:endParaRPr>
          </a:p>
        </p:txBody>
      </p:sp>
      <p:graphicFrame>
        <p:nvGraphicFramePr>
          <p:cNvPr id="3" name="内容占位符 3"/>
          <p:cNvGraphicFramePr>
            <a:graphicFrameLocks/>
          </p:cNvGraphicFramePr>
          <p:nvPr>
            <p:extLst>
              <p:ext uri="{D42A27DB-BD31-4B8C-83A1-F6EECF244321}">
                <p14:modId xmlns:p14="http://schemas.microsoft.com/office/powerpoint/2010/main" val="815182001"/>
              </p:ext>
            </p:extLst>
          </p:nvPr>
        </p:nvGraphicFramePr>
        <p:xfrm>
          <a:off x="559359" y="1433008"/>
          <a:ext cx="11055352" cy="1483360"/>
        </p:xfrm>
        <a:graphic>
          <a:graphicData uri="http://schemas.openxmlformats.org/drawingml/2006/table">
            <a:tbl>
              <a:tblPr firstRow="1" firstCol="1" bandRow="1">
                <a:tableStyleId>{5C22544A-7EE6-4342-B048-85BDC9FD1C3A}</a:tableStyleId>
              </a:tblPr>
              <a:tblGrid>
                <a:gridCol w="1579336"/>
                <a:gridCol w="1579336"/>
                <a:gridCol w="1579336"/>
                <a:gridCol w="1579336"/>
                <a:gridCol w="1579336"/>
                <a:gridCol w="1579336"/>
                <a:gridCol w="1579336"/>
              </a:tblGrid>
              <a:tr h="370840">
                <a:tc>
                  <a:txBody>
                    <a:bodyPr/>
                    <a:lstStyle/>
                    <a:p>
                      <a:endParaRPr lang="zh-CN" altLang="en-US" dirty="0"/>
                    </a:p>
                  </a:txBody>
                  <a:tcPr/>
                </a:tc>
                <a:tc gridSpan="2">
                  <a:txBody>
                    <a:bodyPr/>
                    <a:lstStyle/>
                    <a:p>
                      <a:pPr algn="ctr"/>
                      <a:r>
                        <a:rPr lang="en-US" altLang="zh-CN" dirty="0" smtClean="0"/>
                        <a:t>HRRR</a:t>
                      </a:r>
                      <a:endParaRPr lang="zh-CN" altLang="en-US" dirty="0"/>
                    </a:p>
                  </a:txBody>
                  <a:tcPr/>
                </a:tc>
                <a:tc hMerge="1">
                  <a:txBody>
                    <a:bodyPr/>
                    <a:lstStyle/>
                    <a:p>
                      <a:endParaRPr lang="zh-CN" altLang="en-US" dirty="0"/>
                    </a:p>
                  </a:txBody>
                  <a:tcPr/>
                </a:tc>
                <a:tc gridSpan="2">
                  <a:txBody>
                    <a:bodyPr/>
                    <a:lstStyle/>
                    <a:p>
                      <a:pPr algn="ctr"/>
                      <a:r>
                        <a:rPr lang="en-US" altLang="zh-CN" dirty="0" smtClean="0"/>
                        <a:t>GOES</a:t>
                      </a:r>
                      <a:endParaRPr lang="zh-CN" altLang="en-US" dirty="0"/>
                    </a:p>
                  </a:txBody>
                  <a:tcPr/>
                </a:tc>
                <a:tc hMerge="1">
                  <a:txBody>
                    <a:bodyPr/>
                    <a:lstStyle/>
                    <a:p>
                      <a:endParaRPr lang="zh-CN" altLang="en-US" dirty="0"/>
                    </a:p>
                  </a:txBody>
                  <a:tcPr/>
                </a:tc>
                <a:tc gridSpan="2">
                  <a:txBody>
                    <a:bodyPr/>
                    <a:lstStyle/>
                    <a:p>
                      <a:pPr algn="ctr"/>
                      <a:r>
                        <a:rPr lang="en-US" altLang="zh-CN" dirty="0" smtClean="0"/>
                        <a:t>Stage4</a:t>
                      </a:r>
                      <a:endParaRPr lang="zh-CN" altLang="en-US" dirty="0"/>
                    </a:p>
                  </a:txBody>
                  <a:tcPr/>
                </a:tc>
                <a:tc hMerge="1">
                  <a:txBody>
                    <a:bodyPr/>
                    <a:lstStyle/>
                    <a:p>
                      <a:endParaRPr lang="zh-CN" altLang="en-US" dirty="0"/>
                    </a:p>
                  </a:txBody>
                  <a:tcPr/>
                </a:tc>
              </a:tr>
              <a:tr h="370840">
                <a:tc>
                  <a:txBody>
                    <a:bodyPr/>
                    <a:lstStyle/>
                    <a:p>
                      <a:pPr algn="ctr"/>
                      <a:r>
                        <a:rPr lang="en-US" altLang="zh-CN" dirty="0" smtClean="0">
                          <a:solidFill>
                            <a:schemeClr val="bg1"/>
                          </a:solidFill>
                        </a:rPr>
                        <a:t>METAR</a:t>
                      </a:r>
                      <a:endParaRPr lang="zh-CN" altLang="en-US" dirty="0">
                        <a:solidFill>
                          <a:schemeClr val="bg1"/>
                        </a:solidFill>
                      </a:endParaRPr>
                    </a:p>
                  </a:txBody>
                  <a:tcPr/>
                </a:tc>
                <a:tc>
                  <a:txBody>
                    <a:bodyPr/>
                    <a:lstStyle/>
                    <a:p>
                      <a:pPr algn="ctr"/>
                      <a:r>
                        <a:rPr lang="en-US" altLang="zh-CN" dirty="0" smtClean="0">
                          <a:solidFill>
                            <a:sysClr val="windowText" lastClr="000000"/>
                          </a:solidFill>
                        </a:rPr>
                        <a:t>YES</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NO</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YES</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NO</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YES</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NO</a:t>
                      </a:r>
                      <a:endParaRPr lang="zh-CN" altLang="en-US" dirty="0">
                        <a:solidFill>
                          <a:sysClr val="windowText" lastClr="000000"/>
                        </a:solidFill>
                      </a:endParaRPr>
                    </a:p>
                  </a:txBody>
                  <a:tcPr/>
                </a:tc>
              </a:tr>
              <a:tr h="370840">
                <a:tc>
                  <a:txBody>
                    <a:bodyPr/>
                    <a:lstStyle/>
                    <a:p>
                      <a:pPr algn="ctr"/>
                      <a:r>
                        <a:rPr lang="en-US" altLang="zh-CN" dirty="0" smtClean="0">
                          <a:solidFill>
                            <a:schemeClr val="bg1"/>
                          </a:solidFill>
                        </a:rPr>
                        <a:t>YES</a:t>
                      </a:r>
                      <a:endParaRPr lang="zh-CN" altLang="en-US" dirty="0">
                        <a:solidFill>
                          <a:schemeClr val="bg1"/>
                        </a:solidFill>
                      </a:endParaRPr>
                    </a:p>
                  </a:txBody>
                  <a:tcPr/>
                </a:tc>
                <a:tc>
                  <a:txBody>
                    <a:bodyPr/>
                    <a:lstStyle/>
                    <a:p>
                      <a:pPr algn="r"/>
                      <a:r>
                        <a:rPr lang="en-US" altLang="zh-CN" dirty="0" smtClean="0">
                          <a:solidFill>
                            <a:sysClr val="windowText" lastClr="000000"/>
                          </a:solidFill>
                        </a:rPr>
                        <a:t>7402</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11017</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8057</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10770</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15628</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2790</a:t>
                      </a:r>
                      <a:endParaRPr lang="zh-CN" altLang="en-US" dirty="0">
                        <a:solidFill>
                          <a:sysClr val="windowText" lastClr="000000"/>
                        </a:solidFill>
                      </a:endParaRPr>
                    </a:p>
                  </a:txBody>
                  <a:tcPr/>
                </a:tc>
              </a:tr>
              <a:tr h="370840">
                <a:tc>
                  <a:txBody>
                    <a:bodyPr/>
                    <a:lstStyle/>
                    <a:p>
                      <a:pPr algn="ctr"/>
                      <a:r>
                        <a:rPr lang="en-US" altLang="zh-CN" dirty="0" smtClean="0">
                          <a:solidFill>
                            <a:schemeClr val="bg1"/>
                          </a:solidFill>
                        </a:rPr>
                        <a:t>NO</a:t>
                      </a:r>
                      <a:endParaRPr lang="zh-CN" altLang="en-US" dirty="0">
                        <a:solidFill>
                          <a:schemeClr val="bg1"/>
                        </a:solidFill>
                      </a:endParaRPr>
                    </a:p>
                  </a:txBody>
                  <a:tcPr/>
                </a:tc>
                <a:tc>
                  <a:txBody>
                    <a:bodyPr/>
                    <a:lstStyle/>
                    <a:p>
                      <a:pPr algn="r"/>
                      <a:r>
                        <a:rPr lang="en-US" altLang="zh-CN" dirty="0" smtClean="0">
                          <a:solidFill>
                            <a:sysClr val="windowText" lastClr="000000"/>
                          </a:solidFill>
                        </a:rPr>
                        <a:t>20501</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1.50532e+06</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47463</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1.50348e+06</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26404</a:t>
                      </a:r>
                      <a:endParaRPr lang="zh-CN" altLang="en-US" dirty="0">
                        <a:solidFill>
                          <a:sysClr val="windowText" lastClr="000000"/>
                        </a:solidFill>
                      </a:endParaRPr>
                    </a:p>
                  </a:txBody>
                  <a:tcPr/>
                </a:tc>
                <a:tc>
                  <a:txBody>
                    <a:bodyPr/>
                    <a:lstStyle/>
                    <a:p>
                      <a:pPr algn="r"/>
                      <a:r>
                        <a:rPr lang="en-US" altLang="zh-CN" dirty="0" smtClean="0">
                          <a:solidFill>
                            <a:sysClr val="windowText" lastClr="000000"/>
                          </a:solidFill>
                        </a:rPr>
                        <a:t>1.48620e+06</a:t>
                      </a:r>
                      <a:endParaRPr lang="zh-CN" altLang="en-US" dirty="0">
                        <a:solidFill>
                          <a:sysClr val="windowText" lastClr="000000"/>
                        </a:solidFill>
                      </a:endParaRPr>
                    </a:p>
                  </a:txBody>
                  <a:tcPr/>
                </a:tc>
              </a:tr>
            </a:tbl>
          </a:graphicData>
        </a:graphic>
      </p:graphicFrame>
      <p:sp>
        <p:nvSpPr>
          <p:cNvPr id="5" name="圆角矩形 4"/>
          <p:cNvSpPr/>
          <p:nvPr/>
        </p:nvSpPr>
        <p:spPr>
          <a:xfrm>
            <a:off x="559358" y="3067168"/>
            <a:ext cx="5482853" cy="24640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358775" indent="-358775" algn="just">
              <a:buFont typeface="Wingdings" panose="05000000000000000000" pitchFamily="2" charset="2"/>
              <a:buChar char="Ø"/>
            </a:pPr>
            <a:r>
              <a:rPr lang="en-US" altLang="zh-CN" sz="2400" dirty="0" smtClean="0"/>
              <a:t>Stage4 has the largest hits and smallest misses.</a:t>
            </a:r>
          </a:p>
          <a:p>
            <a:pPr marL="358775" indent="-358775" algn="just">
              <a:buFont typeface="Wingdings" panose="05000000000000000000" pitchFamily="2" charset="2"/>
              <a:buChar char="Ø"/>
            </a:pPr>
            <a:r>
              <a:rPr lang="en-US" altLang="zh-CN" sz="2400" dirty="0" smtClean="0"/>
              <a:t>HRRR has the largest misses, while GOES has the largest false alarms.</a:t>
            </a:r>
            <a:endParaRPr lang="zh-CN" altLang="en-US" sz="2400" dirty="0"/>
          </a:p>
        </p:txBody>
      </p:sp>
      <p:graphicFrame>
        <p:nvGraphicFramePr>
          <p:cNvPr id="7" name="表格 6"/>
          <p:cNvGraphicFramePr>
            <a:graphicFrameLocks noGrp="1"/>
          </p:cNvGraphicFramePr>
          <p:nvPr>
            <p:extLst>
              <p:ext uri="{D42A27DB-BD31-4B8C-83A1-F6EECF244321}">
                <p14:modId xmlns:p14="http://schemas.microsoft.com/office/powerpoint/2010/main" val="1351818697"/>
              </p:ext>
            </p:extLst>
          </p:nvPr>
        </p:nvGraphicFramePr>
        <p:xfrm>
          <a:off x="6122891" y="3425436"/>
          <a:ext cx="5491820" cy="1747520"/>
        </p:xfrm>
        <a:graphic>
          <a:graphicData uri="http://schemas.openxmlformats.org/drawingml/2006/table">
            <a:tbl>
              <a:tblPr firstRow="1" firstCol="1" bandRow="1">
                <a:tableStyleId>{5C22544A-7EE6-4342-B048-85BDC9FD1C3A}</a:tableStyleId>
              </a:tblPr>
              <a:tblGrid>
                <a:gridCol w="1372955"/>
                <a:gridCol w="1372955"/>
                <a:gridCol w="1372955"/>
                <a:gridCol w="1372955"/>
              </a:tblGrid>
              <a:tr h="256788">
                <a:tc rowSpan="2" gridSpan="2">
                  <a:txBody>
                    <a:bodyPr/>
                    <a:lstStyle/>
                    <a:p>
                      <a:endParaRPr lang="zh-CN" altLang="en-US" dirty="0"/>
                    </a:p>
                  </a:txBody>
                  <a:tcPr/>
                </a:tc>
                <a:tc rowSpan="2" hMerge="1">
                  <a:txBody>
                    <a:bodyPr/>
                    <a:lstStyle/>
                    <a:p>
                      <a:endParaRPr lang="zh-CN" altLang="en-US" dirty="0"/>
                    </a:p>
                  </a:txBody>
                  <a:tcPr/>
                </a:tc>
                <a:tc gridSpan="2">
                  <a:txBody>
                    <a:bodyPr/>
                    <a:lstStyle/>
                    <a:p>
                      <a:r>
                        <a:rPr lang="en-US" altLang="zh-CN" dirty="0" smtClean="0"/>
                        <a:t>Forecasts/Estimates</a:t>
                      </a:r>
                      <a:endParaRPr lang="zh-CN" altLang="en-US" dirty="0"/>
                    </a:p>
                  </a:txBody>
                  <a:tcPr/>
                </a:tc>
                <a:tc hMerge="1">
                  <a:txBody>
                    <a:bodyPr/>
                    <a:lstStyle/>
                    <a:p>
                      <a:endParaRPr lang="zh-CN" altLang="en-US" dirty="0"/>
                    </a:p>
                  </a:txBody>
                  <a:tcPr/>
                </a:tc>
              </a:tr>
              <a:tr h="370840">
                <a:tc gridSpan="2" vMerge="1">
                  <a:txBody>
                    <a:bodyPr/>
                    <a:lstStyle/>
                    <a:p>
                      <a:endParaRPr lang="zh-CN" altLang="en-US" dirty="0"/>
                    </a:p>
                  </a:txBody>
                  <a:tcPr/>
                </a:tc>
                <a:tc hMerge="1" vMerge="1">
                  <a:txBody>
                    <a:bodyPr/>
                    <a:lstStyle/>
                    <a:p>
                      <a:endParaRPr lang="zh-CN" altLang="en-US" dirty="0"/>
                    </a:p>
                  </a:txBody>
                  <a:tcPr/>
                </a:tc>
                <a:tc>
                  <a:txBody>
                    <a:bodyPr/>
                    <a:lstStyle/>
                    <a:p>
                      <a:r>
                        <a:rPr lang="en-US" altLang="zh-CN" dirty="0" smtClean="0"/>
                        <a:t>YES</a:t>
                      </a:r>
                      <a:endParaRPr lang="zh-CN" altLang="en-US" dirty="0"/>
                    </a:p>
                  </a:txBody>
                  <a:tcPr/>
                </a:tc>
                <a:tc>
                  <a:txBody>
                    <a:bodyPr/>
                    <a:lstStyle/>
                    <a:p>
                      <a:r>
                        <a:rPr lang="en-US" altLang="zh-CN" dirty="0" smtClean="0"/>
                        <a:t>NO</a:t>
                      </a:r>
                      <a:endParaRPr lang="zh-CN" altLang="en-US" dirty="0"/>
                    </a:p>
                  </a:txBody>
                  <a:tcPr/>
                </a:tc>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Observation</a:t>
                      </a:r>
                      <a:endParaRPr lang="zh-CN" altLang="en-US" dirty="0" smtClean="0"/>
                    </a:p>
                  </a:txBody>
                  <a:tcPr/>
                </a:tc>
                <a:tc>
                  <a:txBody>
                    <a:bodyPr/>
                    <a:lstStyle/>
                    <a:p>
                      <a:r>
                        <a:rPr lang="en-US" altLang="zh-CN" dirty="0" smtClean="0"/>
                        <a:t>YES</a:t>
                      </a:r>
                      <a:endParaRPr lang="zh-CN" altLang="en-US" dirty="0"/>
                    </a:p>
                  </a:txBody>
                  <a:tcPr/>
                </a:tc>
                <a:tc>
                  <a:txBody>
                    <a:bodyPr/>
                    <a:lstStyle/>
                    <a:p>
                      <a:r>
                        <a:rPr lang="en-US" altLang="zh-CN" b="1" dirty="0" smtClean="0">
                          <a:solidFill>
                            <a:srgbClr val="00B050"/>
                          </a:solidFill>
                          <a:effectLst>
                            <a:outerShdw blurRad="38100" dist="38100" dir="2700000" algn="tl">
                              <a:srgbClr val="000000">
                                <a:alpha val="43137"/>
                              </a:srgbClr>
                            </a:outerShdw>
                          </a:effectLst>
                        </a:rPr>
                        <a:t>Hits</a:t>
                      </a:r>
                      <a:endParaRPr lang="zh-CN" altLang="en-US" b="1" dirty="0">
                        <a:solidFill>
                          <a:srgbClr val="00B050"/>
                        </a:solidFill>
                        <a:effectLst>
                          <a:outerShdw blurRad="38100" dist="38100" dir="2700000" algn="tl">
                            <a:srgbClr val="000000">
                              <a:alpha val="43137"/>
                            </a:srgbClr>
                          </a:outerShdw>
                        </a:effectLst>
                      </a:endParaRPr>
                    </a:p>
                  </a:txBody>
                  <a:tcPr/>
                </a:tc>
                <a:tc>
                  <a:txBody>
                    <a:bodyPr/>
                    <a:lstStyle/>
                    <a:p>
                      <a:r>
                        <a:rPr lang="en-US" altLang="zh-CN" b="1" dirty="0" smtClean="0">
                          <a:solidFill>
                            <a:srgbClr val="FF0000"/>
                          </a:solidFill>
                          <a:effectLst>
                            <a:outerShdw blurRad="38100" dist="38100" dir="2700000" algn="tl">
                              <a:srgbClr val="000000">
                                <a:alpha val="43137"/>
                              </a:srgbClr>
                            </a:outerShdw>
                          </a:effectLst>
                        </a:rPr>
                        <a:t>Misses</a:t>
                      </a:r>
                      <a:endParaRPr lang="zh-CN" altLang="en-US" b="1" dirty="0">
                        <a:solidFill>
                          <a:srgbClr val="FF0000"/>
                        </a:solidFill>
                        <a:effectLst>
                          <a:outerShdw blurRad="38100" dist="38100" dir="2700000" algn="tl">
                            <a:srgbClr val="000000">
                              <a:alpha val="43137"/>
                            </a:srgbClr>
                          </a:outerShdw>
                        </a:effectLst>
                      </a:endParaRPr>
                    </a:p>
                  </a:txBody>
                  <a:tcPr/>
                </a:tc>
              </a:tr>
              <a:tr h="370840">
                <a:tc vMerge="1">
                  <a:txBody>
                    <a:bodyPr/>
                    <a:lstStyle/>
                    <a:p>
                      <a:endParaRPr lang="zh-CN" altLang="en-US" dirty="0"/>
                    </a:p>
                  </a:txBody>
                  <a:tcPr/>
                </a:tc>
                <a:tc>
                  <a:txBody>
                    <a:bodyPr/>
                    <a:lstStyle/>
                    <a:p>
                      <a:r>
                        <a:rPr lang="en-US" altLang="zh-CN" dirty="0" smtClean="0"/>
                        <a:t>NO</a:t>
                      </a:r>
                      <a:endParaRPr lang="zh-CN" altLang="en-US" dirty="0"/>
                    </a:p>
                  </a:txBody>
                  <a:tcPr/>
                </a:tc>
                <a:tc>
                  <a:txBody>
                    <a:bodyPr/>
                    <a:lstStyle/>
                    <a:p>
                      <a:r>
                        <a:rPr lang="en-US" altLang="zh-CN" b="1" dirty="0" smtClean="0">
                          <a:solidFill>
                            <a:srgbClr val="FF0000"/>
                          </a:solidFill>
                          <a:effectLst>
                            <a:outerShdw blurRad="38100" dist="38100" dir="2700000" algn="tl">
                              <a:srgbClr val="000000">
                                <a:alpha val="43137"/>
                              </a:srgbClr>
                            </a:outerShdw>
                          </a:effectLst>
                        </a:rPr>
                        <a:t>False Alarms</a:t>
                      </a:r>
                      <a:endParaRPr lang="zh-CN" altLang="en-US" b="1" dirty="0">
                        <a:solidFill>
                          <a:srgbClr val="FF0000"/>
                        </a:solidFill>
                        <a:effectLst>
                          <a:outerShdw blurRad="38100" dist="38100" dir="2700000" algn="tl">
                            <a:srgbClr val="000000">
                              <a:alpha val="43137"/>
                            </a:srgbClr>
                          </a:outerShdw>
                        </a:effectLst>
                      </a:endParaRPr>
                    </a:p>
                  </a:txBody>
                  <a:tcPr/>
                </a:tc>
                <a:tc>
                  <a:txBody>
                    <a:bodyPr/>
                    <a:lstStyle/>
                    <a:p>
                      <a:r>
                        <a:rPr lang="en-US" altLang="zh-CN" b="1" dirty="0" smtClean="0">
                          <a:solidFill>
                            <a:srgbClr val="00B050"/>
                          </a:solidFill>
                          <a:effectLst>
                            <a:outerShdw blurRad="38100" dist="38100" dir="2700000" algn="tl">
                              <a:srgbClr val="000000">
                                <a:alpha val="43137"/>
                              </a:srgbClr>
                            </a:outerShdw>
                          </a:effectLst>
                        </a:rPr>
                        <a:t>Correct Negatives</a:t>
                      </a:r>
                      <a:endParaRPr lang="zh-CN" altLang="en-US" b="1" dirty="0">
                        <a:solidFill>
                          <a:srgbClr val="00B050"/>
                        </a:solidFill>
                        <a:effectLst>
                          <a:outerShdw blurRad="38100" dist="38100" dir="2700000" algn="tl">
                            <a:srgbClr val="000000">
                              <a:alpha val="43137"/>
                            </a:srgbClr>
                          </a:outerShdw>
                        </a:effectLst>
                      </a:endParaRPr>
                    </a:p>
                  </a:txBody>
                  <a:tcPr/>
                </a:tc>
              </a:tr>
            </a:tbl>
          </a:graphicData>
        </a:graphic>
      </p:graphicFrame>
      <p:sp>
        <p:nvSpPr>
          <p:cNvPr id="2" name="灯片编号占位符 1"/>
          <p:cNvSpPr>
            <a:spLocks noGrp="1"/>
          </p:cNvSpPr>
          <p:nvPr>
            <p:ph type="sldNum" sz="quarter" idx="12"/>
          </p:nvPr>
        </p:nvSpPr>
        <p:spPr/>
        <p:txBody>
          <a:bodyPr/>
          <a:lstStyle/>
          <a:p>
            <a:fld id="{4FAB73BC-B049-4115-A692-8D63A059BFB8}" type="slidenum">
              <a:rPr lang="en-US" smtClean="0"/>
              <a:pPr/>
              <a:t>18</a:t>
            </a:fld>
            <a:endParaRPr lang="en-US" dirty="0"/>
          </a:p>
        </p:txBody>
      </p:sp>
      <p:sp>
        <p:nvSpPr>
          <p:cNvPr id="6" name="矩形 5"/>
          <p:cNvSpPr/>
          <p:nvPr/>
        </p:nvSpPr>
        <p:spPr>
          <a:xfrm>
            <a:off x="9270835" y="2170059"/>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078406" y="2170059"/>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890961" y="2170059"/>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59361" y="2166918"/>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666932" y="2166918"/>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479487" y="2166918"/>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487175" y="2166918"/>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68898" y="2548842"/>
            <a:ext cx="764989" cy="367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419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27843" b="27582"/>
          <a:stretch/>
        </p:blipFill>
        <p:spPr>
          <a:xfrm>
            <a:off x="838117" y="1025856"/>
            <a:ext cx="10493189" cy="4677357"/>
          </a:xfrm>
          <a:prstGeom prst="rect">
            <a:avLst/>
          </a:prstGeom>
        </p:spPr>
      </p:pic>
      <p:grpSp>
        <p:nvGrpSpPr>
          <p:cNvPr id="7" name="组合 6"/>
          <p:cNvGrpSpPr/>
          <p:nvPr/>
        </p:nvGrpSpPr>
        <p:grpSpPr>
          <a:xfrm>
            <a:off x="8885914" y="1025856"/>
            <a:ext cx="2445392" cy="400110"/>
            <a:chOff x="1737727" y="5372690"/>
            <a:chExt cx="2445392" cy="400110"/>
          </a:xfrm>
        </p:grpSpPr>
        <p:cxnSp>
          <p:nvCxnSpPr>
            <p:cNvPr id="8" name="直接连接符 7"/>
            <p:cNvCxnSpPr/>
            <p:nvPr/>
          </p:nvCxnSpPr>
          <p:spPr>
            <a:xfrm>
              <a:off x="1737727" y="5572745"/>
              <a:ext cx="537882"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275608" y="5372690"/>
              <a:ext cx="1907511" cy="400110"/>
            </a:xfrm>
            <a:prstGeom prst="rect">
              <a:avLst/>
            </a:prstGeom>
            <a:noFill/>
          </p:spPr>
          <p:txBody>
            <a:bodyPr wrap="square" rtlCol="0">
              <a:spAutoFit/>
            </a:bodyPr>
            <a:lstStyle/>
            <a:p>
              <a:pPr algn="ctr"/>
              <a:r>
                <a:rPr lang="en-US" altLang="zh-CN" sz="2000" dirty="0" smtClean="0"/>
                <a:t>Perfect Forecast</a:t>
              </a:r>
              <a:endParaRPr lang="zh-CN" altLang="en-US" sz="2000" dirty="0"/>
            </a:p>
          </p:txBody>
        </p:sp>
      </p:grpSp>
      <p:sp>
        <p:nvSpPr>
          <p:cNvPr id="2" name="灯片编号占位符 1"/>
          <p:cNvSpPr>
            <a:spLocks noGrp="1"/>
          </p:cNvSpPr>
          <p:nvPr>
            <p:ph type="sldNum" sz="quarter" idx="12"/>
          </p:nvPr>
        </p:nvSpPr>
        <p:spPr/>
        <p:txBody>
          <a:bodyPr/>
          <a:lstStyle/>
          <a:p>
            <a:fld id="{4FAB73BC-B049-4115-A692-8D63A059BFB8}" type="slidenum">
              <a:rPr lang="en-US" smtClean="0"/>
              <a:pPr/>
              <a:t>19</a:t>
            </a:fld>
            <a:endParaRPr lang="en-US" dirty="0"/>
          </a:p>
        </p:txBody>
      </p:sp>
      <p:sp>
        <p:nvSpPr>
          <p:cNvPr id="3" name="矩形 2"/>
          <p:cNvSpPr/>
          <p:nvPr/>
        </p:nvSpPr>
        <p:spPr>
          <a:xfrm>
            <a:off x="8234936" y="3988673"/>
            <a:ext cx="2227811" cy="7647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208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H_Others_10"/>
          <p:cNvSpPr txBox="1"/>
          <p:nvPr>
            <p:custDataLst>
              <p:tags r:id="rId2"/>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40" name="MH_Others_1"/>
          <p:cNvSpPr/>
          <p:nvPr>
            <p:custDataLst>
              <p:tags r:id="rId3"/>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4"/>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5"/>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6"/>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7"/>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a:hlinkClick r:id="rId20" action="ppaction://hlinksldjump"/>
          </p:cNvPr>
          <p:cNvSpPr/>
          <p:nvPr>
            <p:custDataLst>
              <p:tags r:id="rId8"/>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Introduction</a:t>
            </a:r>
            <a:endParaRPr lang="zh-CN" altLang="en-US" spc="200">
              <a:solidFill>
                <a:srgbClr val="FFFFFF"/>
              </a:solidFill>
            </a:endParaRPr>
          </a:p>
        </p:txBody>
      </p:sp>
      <p:sp>
        <p:nvSpPr>
          <p:cNvPr id="39" name="MH_Number_1">
            <a:hlinkClick r:id="rId20" action="ppaction://hlinksldjump"/>
          </p:cNvPr>
          <p:cNvSpPr/>
          <p:nvPr>
            <p:custDataLst>
              <p:tags r:id="rId9"/>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01</a:t>
            </a:r>
            <a:endParaRPr lang="zh-CN" altLang="en-US" sz="2800">
              <a:solidFill>
                <a:schemeClr val="tx1"/>
              </a:solidFill>
              <a:cs typeface="Times New Roman" panose="02020603050405020304" pitchFamily="18" charset="0"/>
            </a:endParaRPr>
          </a:p>
        </p:txBody>
      </p:sp>
      <p:sp>
        <p:nvSpPr>
          <p:cNvPr id="53" name="MH_Entry_2">
            <a:hlinkClick r:id="rId21" action="ppaction://hlinksldjump"/>
          </p:cNvPr>
          <p:cNvSpPr/>
          <p:nvPr>
            <p:custDataLst>
              <p:tags r:id="rId10"/>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Data and Method</a:t>
            </a:r>
            <a:endParaRPr lang="zh-CN" altLang="en-US" spc="200">
              <a:solidFill>
                <a:srgbClr val="FFFFFF"/>
              </a:solidFill>
            </a:endParaRPr>
          </a:p>
        </p:txBody>
      </p:sp>
      <p:sp>
        <p:nvSpPr>
          <p:cNvPr id="57" name="MH_Number_2">
            <a:hlinkClick r:id="rId21" action="ppaction://hlinksldjump"/>
          </p:cNvPr>
          <p:cNvSpPr/>
          <p:nvPr>
            <p:custDataLst>
              <p:tags r:id="rId11"/>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02</a:t>
            </a:r>
            <a:endParaRPr lang="zh-CN" altLang="en-US" sz="2800">
              <a:solidFill>
                <a:schemeClr val="tx1"/>
              </a:solidFill>
              <a:cs typeface="Times New Roman" panose="02020603050405020304" pitchFamily="18" charset="0"/>
            </a:endParaRPr>
          </a:p>
        </p:txBody>
      </p:sp>
      <p:sp>
        <p:nvSpPr>
          <p:cNvPr id="65" name="MH_Entry_3">
            <a:hlinkClick r:id="rId22" action="ppaction://hlinksldjump"/>
          </p:cNvPr>
          <p:cNvSpPr/>
          <p:nvPr>
            <p:custDataLst>
              <p:tags r:id="rId12"/>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Result Analyses</a:t>
            </a:r>
            <a:endParaRPr lang="zh-CN" altLang="en-US" spc="200">
              <a:solidFill>
                <a:srgbClr val="FFFFFF"/>
              </a:solidFill>
            </a:endParaRPr>
          </a:p>
        </p:txBody>
      </p:sp>
      <p:sp>
        <p:nvSpPr>
          <p:cNvPr id="69" name="MH_Number_3">
            <a:hlinkClick r:id="rId22" action="ppaction://hlinksldjump"/>
          </p:cNvPr>
          <p:cNvSpPr/>
          <p:nvPr>
            <p:custDataLst>
              <p:tags r:id="rId13"/>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03</a:t>
            </a:r>
            <a:endParaRPr lang="zh-CN" altLang="en-US" sz="2800">
              <a:solidFill>
                <a:schemeClr val="tx1"/>
              </a:solidFill>
              <a:cs typeface="Times New Roman" panose="02020603050405020304" pitchFamily="18" charset="0"/>
            </a:endParaRPr>
          </a:p>
        </p:txBody>
      </p:sp>
      <p:sp>
        <p:nvSpPr>
          <p:cNvPr id="77" name="MH_Entry_4">
            <a:hlinkClick r:id="rId23" action="ppaction://hlinksldjump"/>
          </p:cNvPr>
          <p:cNvSpPr/>
          <p:nvPr>
            <p:custDataLst>
              <p:tags r:id="rId14"/>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Conclusions</a:t>
            </a:r>
            <a:endParaRPr lang="zh-CN" altLang="en-US" spc="200">
              <a:solidFill>
                <a:srgbClr val="FFFFFF"/>
              </a:solidFill>
            </a:endParaRPr>
          </a:p>
        </p:txBody>
      </p:sp>
      <p:sp>
        <p:nvSpPr>
          <p:cNvPr id="78" name="MH_Number_4">
            <a:hlinkClick r:id="rId23" action="ppaction://hlinksldjump"/>
          </p:cNvPr>
          <p:cNvSpPr/>
          <p:nvPr>
            <p:custDataLst>
              <p:tags r:id="rId15"/>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04</a:t>
            </a:r>
            <a:endParaRPr lang="zh-CN" altLang="en-US" sz="2800">
              <a:solidFill>
                <a:schemeClr val="tx1"/>
              </a:solidFill>
              <a:cs typeface="Times New Roman" panose="02020603050405020304" pitchFamily="18" charset="0"/>
            </a:endParaRPr>
          </a:p>
        </p:txBody>
      </p:sp>
      <p:sp>
        <p:nvSpPr>
          <p:cNvPr id="80" name="MH_Entry_5">
            <a:hlinkClick r:id="rId24" action="ppaction://hlinksldjump"/>
          </p:cNvPr>
          <p:cNvSpPr/>
          <p:nvPr>
            <p:custDataLst>
              <p:tags r:id="rId16"/>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endParaRPr lang="zh-CN" altLang="en-US" spc="200" dirty="0">
              <a:solidFill>
                <a:srgbClr val="FFFFFF"/>
              </a:solidFill>
            </a:endParaRPr>
          </a:p>
        </p:txBody>
      </p:sp>
      <p:sp>
        <p:nvSpPr>
          <p:cNvPr id="81" name="MH_Number_5">
            <a:hlinkClick r:id="rId24" action="ppaction://hlinksldjump"/>
          </p:cNvPr>
          <p:cNvSpPr/>
          <p:nvPr>
            <p:custDataLst>
              <p:tags r:id="rId17"/>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05</a:t>
            </a:r>
            <a:endParaRPr lang="zh-CN" altLang="en-US" sz="2800">
              <a:solidFill>
                <a:schemeClr val="tx1"/>
              </a:solidFill>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2</a:t>
            </a:fld>
            <a:endParaRPr lang="en-US" dirty="0"/>
          </a:p>
        </p:txBody>
      </p:sp>
    </p:spTree>
    <p:custDataLst>
      <p:tags r:id="rId1"/>
    </p:custDataLst>
    <p:extLst>
      <p:ext uri="{BB962C8B-B14F-4D97-AF65-F5344CB8AC3E}">
        <p14:creationId xmlns:p14="http://schemas.microsoft.com/office/powerpoint/2010/main" val="2906691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09918"/>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Accuracy</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𝐴𝑐𝑐𝑢𝑟𝑎𝑐𝑦</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𝐻𝑖𝑡𝑠</m:t>
                          </m:r>
                          <m:r>
                            <a:rPr lang="en-US" altLang="zh-CN" sz="2400" i="1">
                              <a:latin typeface="Cambria Math" panose="02040503050406030204" pitchFamily="18" charset="0"/>
                            </a:rPr>
                            <m:t>+</m:t>
                          </m:r>
                          <m:r>
                            <a:rPr lang="en-US" altLang="zh-CN" sz="2400" i="1">
                              <a:latin typeface="Cambria Math" panose="02040503050406030204" pitchFamily="18" charset="0"/>
                            </a:rPr>
                            <m:t>𝐶𝑜𝑟𝑟𝑒𝑐𝑡</m:t>
                          </m:r>
                          <m:r>
                            <a:rPr lang="en-US" altLang="zh-CN" sz="2400" i="1">
                              <a:latin typeface="Cambria Math" panose="02040503050406030204" pitchFamily="18" charset="0"/>
                            </a:rPr>
                            <m:t> </m:t>
                          </m:r>
                          <m:r>
                            <a:rPr lang="en-US" altLang="zh-CN" sz="2400" i="1">
                              <a:latin typeface="Cambria Math" panose="02040503050406030204" pitchFamily="18" charset="0"/>
                            </a:rPr>
                            <m:t>𝑁𝑒𝑔𝑎𝑡𝑖𝑣𝑒𝑠</m:t>
                          </m:r>
                        </m:num>
                        <m:den>
                          <m:r>
                            <a:rPr lang="en-US" altLang="zh-CN" sz="2400" b="0" i="1" smtClean="0">
                              <a:latin typeface="Cambria Math" panose="02040503050406030204" pitchFamily="18" charset="0"/>
                            </a:rPr>
                            <m:t>𝑇𝑜𝑡𝑎𝑙</m:t>
                          </m:r>
                        </m:den>
                      </m:f>
                    </m:oMath>
                  </m:oMathPara>
                </a14:m>
                <a:endParaRPr lang="en-US" altLang="zh-CN" sz="2800" dirty="0" smtClean="0"/>
              </a:p>
              <a:p>
                <a:pPr algn="just"/>
                <a:r>
                  <a:rPr lang="en-US" altLang="zh-CN" sz="2800" b="1" dirty="0" smtClean="0"/>
                  <a:t>Answer the question</a:t>
                </a:r>
                <a:r>
                  <a:rPr lang="en-US" altLang="zh-CN" sz="2800" dirty="0" smtClean="0"/>
                  <a:t>: Overall, what fraction of the forecasts were correct?</a:t>
                </a:r>
              </a:p>
              <a:p>
                <a:pPr algn="just">
                  <a:tabLst>
                    <a:tab pos="3325813" algn="l"/>
                  </a:tabLst>
                </a:pPr>
                <a:r>
                  <a:rPr lang="en-US" altLang="zh-CN" sz="2800" b="1" dirty="0" smtClean="0"/>
                  <a:t>Range</a:t>
                </a:r>
                <a:r>
                  <a:rPr lang="en-US" altLang="zh-CN" sz="2800" dirty="0" smtClean="0"/>
                  <a:t>: 0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09918"/>
              </a:xfrm>
              <a:prstGeom prst="rect">
                <a:avLst/>
              </a:prstGeom>
              <a:blipFill rotWithShape="0">
                <a:blip r:embed="rId3"/>
                <a:stretch>
                  <a:fillRect l="-1183" t="-2427" r="-1243" b="-5825"/>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3238976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13509"/>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Hit rate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𝑃𝑂𝐷</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𝐻𝑖𝑡𝑠</m:t>
                          </m:r>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den>
                      </m:f>
                    </m:oMath>
                  </m:oMathPara>
                </a14:m>
                <a:endParaRPr lang="en-US" altLang="zh-CN" sz="2800" dirty="0" smtClean="0"/>
              </a:p>
              <a:p>
                <a:pPr algn="just"/>
                <a:r>
                  <a:rPr lang="en-US" altLang="zh-CN" sz="2800" b="1" dirty="0" smtClean="0"/>
                  <a:t>Answer the question</a:t>
                </a:r>
                <a:r>
                  <a:rPr lang="en-US" altLang="zh-CN" sz="2800" dirty="0"/>
                  <a:t>: </a:t>
                </a:r>
                <a:r>
                  <a:rPr lang="en-US" altLang="zh-CN" sz="2800" dirty="0" smtClean="0"/>
                  <a:t>What fraction of the observed “yes” events were correctly forecast?</a:t>
                </a:r>
              </a:p>
              <a:p>
                <a:pPr algn="just">
                  <a:tabLst>
                    <a:tab pos="3325813" algn="l"/>
                  </a:tabLst>
                </a:pPr>
                <a:r>
                  <a:rPr lang="en-US" altLang="zh-CN" sz="2800" b="1" dirty="0" smtClean="0"/>
                  <a:t>Range</a:t>
                </a:r>
                <a:r>
                  <a:rPr lang="en-US" altLang="zh-CN" sz="2800" dirty="0" smtClean="0"/>
                  <a:t>: 0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13509"/>
              </a:xfrm>
              <a:prstGeom prst="rect">
                <a:avLst/>
              </a:prstGeom>
              <a:blipFill rotWithShape="0">
                <a:blip r:embed="rId3"/>
                <a:stretch>
                  <a:fillRect l="-1183" t="-2427" r="-1243" b="-606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1569551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81925"/>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False alarm rate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𝑃𝑂𝐹𝐷</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num>
                        <m:den>
                          <m:r>
                            <a:rPr lang="en-US" altLang="zh-CN" sz="2400" b="0" i="1" smtClean="0">
                              <a:latin typeface="Cambria Math" panose="02040503050406030204" pitchFamily="18" charset="0"/>
                            </a:rPr>
                            <m:t>𝐶𝑜𝑟𝑟𝑒𝑐𝑡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𝑁𝑒𝑔𝑎𝑡𝑖𝑣𝑒𝑠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den>
                      </m:f>
                    </m:oMath>
                  </m:oMathPara>
                </a14:m>
                <a:endParaRPr lang="en-US" altLang="zh-CN" sz="2800" dirty="0" smtClean="0"/>
              </a:p>
              <a:p>
                <a:pPr algn="just"/>
                <a:r>
                  <a:rPr lang="en-US" altLang="zh-CN" sz="2800" b="1" dirty="0" smtClean="0"/>
                  <a:t>Answer the question</a:t>
                </a:r>
                <a:r>
                  <a:rPr lang="en-US" altLang="zh-CN" sz="2800" dirty="0"/>
                  <a:t>: What fraction of the observed "no" events were incorrectly </a:t>
                </a:r>
                <a:r>
                  <a:rPr lang="en-US" altLang="zh-CN" sz="2800" dirty="0" smtClean="0"/>
                  <a:t>forecast as </a:t>
                </a:r>
                <a:r>
                  <a:rPr lang="en-US" altLang="zh-CN" sz="2800" dirty="0"/>
                  <a:t>"yes</a:t>
                </a:r>
                <a:r>
                  <a:rPr lang="en-US" altLang="zh-CN" sz="2800" dirty="0" smtClean="0"/>
                  <a:t>"?</a:t>
                </a:r>
              </a:p>
              <a:p>
                <a:pPr algn="just">
                  <a:tabLst>
                    <a:tab pos="3325813" algn="l"/>
                  </a:tabLst>
                </a:pPr>
                <a:r>
                  <a:rPr lang="en-US" altLang="zh-CN" sz="2800" b="1" dirty="0" smtClean="0"/>
                  <a:t>Range</a:t>
                </a:r>
                <a:r>
                  <a:rPr lang="en-US" altLang="zh-CN" sz="2800" dirty="0" smtClean="0"/>
                  <a:t>: 0 – 1	</a:t>
                </a:r>
                <a:r>
                  <a:rPr lang="en-US" altLang="zh-CN" sz="2800" b="1" dirty="0" smtClean="0"/>
                  <a:t>Perfect Score</a:t>
                </a:r>
                <a:r>
                  <a:rPr lang="en-US" altLang="zh-CN" sz="2800" dirty="0" smtClean="0"/>
                  <a:t>: 0</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81925"/>
              </a:xfrm>
              <a:prstGeom prst="rect">
                <a:avLst/>
              </a:prstGeom>
              <a:blipFill rotWithShape="0">
                <a:blip r:embed="rId3"/>
                <a:stretch>
                  <a:fillRect l="-1183" t="-2364" r="-1243" b="-591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3844923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13509"/>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Threat Score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𝑇𝑆</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𝐻𝑖𝑡𝑠</m:t>
                          </m:r>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den>
                      </m:f>
                    </m:oMath>
                  </m:oMathPara>
                </a14:m>
                <a:endParaRPr lang="en-US" altLang="zh-CN" sz="2800" dirty="0" smtClean="0"/>
              </a:p>
              <a:p>
                <a:pPr algn="just"/>
                <a:r>
                  <a:rPr lang="en-US" altLang="zh-CN" sz="2800" b="1" dirty="0" smtClean="0"/>
                  <a:t>Answer the question</a:t>
                </a:r>
                <a:r>
                  <a:rPr lang="en-US" altLang="zh-CN" sz="2800" dirty="0"/>
                  <a:t>: How well did the forecast "yes" events correspond to the </a:t>
                </a:r>
                <a:r>
                  <a:rPr lang="en-US" altLang="zh-CN" sz="2800" dirty="0" smtClean="0"/>
                  <a:t>observed "yes</a:t>
                </a:r>
                <a:r>
                  <a:rPr lang="en-US" altLang="zh-CN" sz="2800" dirty="0"/>
                  <a:t>" events?</a:t>
                </a:r>
                <a:endParaRPr lang="en-US" altLang="zh-CN" sz="2800" dirty="0" smtClean="0"/>
              </a:p>
              <a:p>
                <a:pPr algn="just">
                  <a:tabLst>
                    <a:tab pos="3325813" algn="l"/>
                  </a:tabLst>
                </a:pPr>
                <a:r>
                  <a:rPr lang="en-US" altLang="zh-CN" sz="2800" b="1" dirty="0" smtClean="0"/>
                  <a:t>Range</a:t>
                </a:r>
                <a:r>
                  <a:rPr lang="en-US" altLang="zh-CN" sz="2800" dirty="0" smtClean="0"/>
                  <a:t>: 0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13509"/>
              </a:xfrm>
              <a:prstGeom prst="rect">
                <a:avLst/>
              </a:prstGeom>
              <a:blipFill rotWithShape="0">
                <a:blip r:embed="rId3"/>
                <a:stretch>
                  <a:fillRect l="-1183" t="-2427" r="-1243" b="-606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2988886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81925"/>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Hanssen and Kuipers Discriminant</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𝐻𝐾</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𝐻𝑖𝑡𝑠</m:t>
                          </m:r>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num>
                        <m:den>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𝐶𝑜𝑟𝑟𝑒𝑐𝑡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𝑁𝑒𝑔𝑎𝑡𝑖𝑣𝑒𝑠</m:t>
                          </m:r>
                        </m:den>
                      </m:f>
                    </m:oMath>
                  </m:oMathPara>
                </a14:m>
                <a:endParaRPr lang="en-US" altLang="zh-CN" sz="2800" dirty="0" smtClean="0"/>
              </a:p>
              <a:p>
                <a:pPr algn="just"/>
                <a:r>
                  <a:rPr lang="en-US" altLang="zh-CN" sz="2800" b="1" dirty="0" smtClean="0"/>
                  <a:t>Answer the question</a:t>
                </a:r>
                <a:r>
                  <a:rPr lang="en-US" altLang="zh-CN" sz="2800" dirty="0"/>
                  <a:t>: How well did the forecast separate the "yes" events from the "</a:t>
                </a:r>
                <a:r>
                  <a:rPr lang="en-US" altLang="zh-CN" sz="2800" dirty="0" smtClean="0"/>
                  <a:t>no“ events?</a:t>
                </a:r>
              </a:p>
              <a:p>
                <a:pPr algn="just">
                  <a:tabLst>
                    <a:tab pos="3325813" algn="l"/>
                  </a:tabLst>
                </a:pPr>
                <a:r>
                  <a:rPr lang="en-US" altLang="zh-CN" sz="2800" b="1" dirty="0" smtClean="0"/>
                  <a:t>Range</a:t>
                </a:r>
                <a:r>
                  <a:rPr lang="en-US" altLang="zh-CN" sz="2800" dirty="0" smtClean="0"/>
                  <a:t>: -1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81925"/>
              </a:xfrm>
              <a:prstGeom prst="rect">
                <a:avLst/>
              </a:prstGeom>
              <a:blipFill rotWithShape="0">
                <a:blip r:embed="rId3"/>
                <a:stretch>
                  <a:fillRect l="-1183" t="-2364" r="-1243" b="-591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341963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09918"/>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Odds Ratio</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𝑂𝑅</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𝐶𝑜𝑟𝑟𝑒𝑐𝑡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𝑁𝑒𝑔𝑎𝑡𝑖𝑣𝑒𝑠</m:t>
                          </m:r>
                        </m:num>
                        <m:den>
                          <m:r>
                            <a:rPr lang="en-US" altLang="zh-CN" sz="2400" b="0" i="1" smtClean="0">
                              <a:latin typeface="Cambria Math" panose="02040503050406030204" pitchFamily="18" charset="0"/>
                            </a:rPr>
                            <m:t>𝑀𝑖𝑠𝑠𝑒𝑠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den>
                      </m:f>
                    </m:oMath>
                  </m:oMathPara>
                </a14:m>
                <a:endParaRPr lang="en-US" altLang="zh-CN" sz="2800" dirty="0" smtClean="0"/>
              </a:p>
              <a:p>
                <a:pPr algn="just"/>
                <a:r>
                  <a:rPr lang="en-US" altLang="zh-CN" sz="2800" b="1" dirty="0" smtClean="0"/>
                  <a:t>Answer the question</a:t>
                </a:r>
                <a:r>
                  <a:rPr lang="en-US" altLang="zh-CN" sz="2800" dirty="0"/>
                  <a:t>: What is the ratio of the odds of a "yes" forecast being correct, </a:t>
                </a:r>
                <a:r>
                  <a:rPr lang="en-US" altLang="zh-CN" sz="2800" dirty="0" smtClean="0"/>
                  <a:t>to the </a:t>
                </a:r>
                <a:r>
                  <a:rPr lang="en-US" altLang="zh-CN" sz="2800" dirty="0"/>
                  <a:t>odds of a "yes" forecast being </a:t>
                </a:r>
                <a:r>
                  <a:rPr lang="en-US" altLang="zh-CN" sz="2800" dirty="0" smtClean="0"/>
                  <a:t>wrong?</a:t>
                </a:r>
              </a:p>
              <a:p>
                <a:pPr algn="just">
                  <a:tabLst>
                    <a:tab pos="3325813" algn="l"/>
                  </a:tabLst>
                </a:pPr>
                <a:r>
                  <a:rPr lang="en-US" altLang="zh-CN" sz="2800" b="1" dirty="0" smtClean="0"/>
                  <a:t>Range</a:t>
                </a:r>
                <a:r>
                  <a:rPr lang="en-US" altLang="zh-CN" sz="2800" dirty="0" smtClean="0"/>
                  <a:t>: 0 – +∞	</a:t>
                </a:r>
                <a:r>
                  <a:rPr lang="en-US" altLang="zh-CN" sz="2800" b="1" dirty="0" smtClean="0"/>
                  <a:t>Perfect Score</a:t>
                </a:r>
                <a:r>
                  <a:rPr lang="en-US" altLang="zh-CN" sz="2800" dirty="0" smtClean="0"/>
                  <a:t>: +∞</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09918"/>
              </a:xfrm>
              <a:prstGeom prst="rect">
                <a:avLst/>
              </a:prstGeom>
              <a:blipFill rotWithShape="0">
                <a:blip r:embed="rId3"/>
                <a:stretch>
                  <a:fillRect l="-1183" t="-2427" r="-1243" b="-5825"/>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3960133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Table: Verification Results for Dichotomous Forecast and Estimates</a:t>
            </a:r>
            <a:endParaRPr lang="zh-CN" altLang="en-US" sz="2800" dirty="0">
              <a:solidFill>
                <a:srgbClr val="0070C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864088230"/>
              </p:ext>
            </p:extLst>
          </p:nvPr>
        </p:nvGraphicFramePr>
        <p:xfrm>
          <a:off x="1511799" y="1282208"/>
          <a:ext cx="9150471" cy="3708400"/>
        </p:xfrm>
        <a:graphic>
          <a:graphicData uri="http://schemas.openxmlformats.org/drawingml/2006/table">
            <a:tbl>
              <a:tblPr firstRow="1" firstCol="1" bandRow="1">
                <a:tableStyleId>{5C22544A-7EE6-4342-B048-85BDC9FD1C3A}</a:tableStyleId>
              </a:tblPr>
              <a:tblGrid>
                <a:gridCol w="2267531"/>
                <a:gridCol w="1720735"/>
                <a:gridCol w="1720735"/>
                <a:gridCol w="1720735"/>
                <a:gridCol w="1720735"/>
              </a:tblGrid>
              <a:tr h="370840">
                <a:tc>
                  <a:txBody>
                    <a:bodyPr/>
                    <a:lstStyle/>
                    <a:p>
                      <a:endParaRPr lang="zh-CN" altLang="en-US" dirty="0"/>
                    </a:p>
                  </a:txBody>
                  <a:tcPr/>
                </a:tc>
                <a:tc>
                  <a:txBody>
                    <a:bodyPr/>
                    <a:lstStyle/>
                    <a:p>
                      <a:pPr algn="ctr"/>
                      <a:r>
                        <a:rPr lang="en-US" altLang="zh-CN" dirty="0" smtClean="0"/>
                        <a:t>HRRR</a:t>
                      </a:r>
                      <a:endParaRPr lang="zh-CN" altLang="en-US" dirty="0"/>
                    </a:p>
                  </a:txBody>
                  <a:tcPr/>
                </a:tc>
                <a:tc>
                  <a:txBody>
                    <a:bodyPr/>
                    <a:lstStyle/>
                    <a:p>
                      <a:pPr algn="ctr"/>
                      <a:r>
                        <a:rPr lang="en-US" altLang="zh-CN" dirty="0" smtClean="0"/>
                        <a:t>GOES</a:t>
                      </a:r>
                      <a:endParaRPr lang="zh-CN" altLang="en-US" dirty="0"/>
                    </a:p>
                  </a:txBody>
                  <a:tcPr/>
                </a:tc>
                <a:tc>
                  <a:txBody>
                    <a:bodyPr/>
                    <a:lstStyle/>
                    <a:p>
                      <a:pPr algn="ctr"/>
                      <a:r>
                        <a:rPr lang="en-US" altLang="zh-CN" dirty="0" smtClean="0"/>
                        <a:t>Stage4</a:t>
                      </a:r>
                      <a:endParaRPr lang="zh-CN" altLang="en-US" dirty="0"/>
                    </a:p>
                  </a:txBody>
                  <a:tcPr/>
                </a:tc>
                <a:tc>
                  <a:txBody>
                    <a:bodyPr/>
                    <a:lstStyle/>
                    <a:p>
                      <a:pPr algn="ctr"/>
                      <a:r>
                        <a:rPr lang="en-US" altLang="zh-CN" dirty="0" smtClean="0"/>
                        <a:t>Range</a:t>
                      </a:r>
                      <a:r>
                        <a:rPr lang="en-US" altLang="zh-CN" baseline="0" dirty="0" smtClean="0"/>
                        <a:t> / Perfect</a:t>
                      </a:r>
                      <a:endParaRPr lang="zh-CN" altLang="en-US" dirty="0"/>
                    </a:p>
                  </a:txBody>
                  <a:tcPr/>
                </a:tc>
              </a:tr>
              <a:tr h="370840">
                <a:tc>
                  <a:txBody>
                    <a:bodyPr/>
                    <a:lstStyle/>
                    <a:p>
                      <a:r>
                        <a:rPr lang="en-US" altLang="zh-CN" dirty="0" smtClean="0">
                          <a:solidFill>
                            <a:schemeClr val="bg1"/>
                          </a:solidFill>
                        </a:rPr>
                        <a:t>Accuracy</a:t>
                      </a:r>
                      <a:endParaRPr lang="zh-CN" altLang="en-US" dirty="0">
                        <a:solidFill>
                          <a:schemeClr val="bg1"/>
                        </a:solidFill>
                      </a:endParaRPr>
                    </a:p>
                  </a:txBody>
                  <a:tcPr/>
                </a:tc>
                <a:tc>
                  <a:txBody>
                    <a:bodyPr/>
                    <a:lstStyle/>
                    <a:p>
                      <a:pPr algn="l"/>
                      <a:r>
                        <a:rPr lang="en-US" altLang="zh-CN" strike="noStrike" dirty="0" smtClean="0">
                          <a:solidFill>
                            <a:sysClr val="windowText" lastClr="000000"/>
                          </a:solidFill>
                        </a:rPr>
                        <a:t>0.979590</a:t>
                      </a:r>
                      <a:endParaRPr lang="zh-CN" altLang="en-US" strike="noStrike" dirty="0">
                        <a:solidFill>
                          <a:sysClr val="windowText" lastClr="000000"/>
                        </a:solidFill>
                      </a:endParaRPr>
                    </a:p>
                  </a:txBody>
                  <a:tcPr/>
                </a:tc>
                <a:tc>
                  <a:txBody>
                    <a:bodyPr/>
                    <a:lstStyle/>
                    <a:p>
                      <a:pPr algn="l"/>
                      <a:r>
                        <a:rPr lang="en-US" altLang="zh-CN" strike="noStrike" dirty="0" smtClean="0">
                          <a:solidFill>
                            <a:sysClr val="windowText" lastClr="000000"/>
                          </a:solidFill>
                        </a:rPr>
                        <a:t>0.962903</a:t>
                      </a:r>
                      <a:endParaRPr lang="zh-CN" altLang="en-US" strike="noStrike" dirty="0">
                        <a:solidFill>
                          <a:sysClr val="windowText" lastClr="000000"/>
                        </a:solidFill>
                      </a:endParaRPr>
                    </a:p>
                  </a:txBody>
                  <a:tcPr/>
                </a:tc>
                <a:tc>
                  <a:txBody>
                    <a:bodyPr/>
                    <a:lstStyle/>
                    <a:p>
                      <a:pPr algn="l"/>
                      <a:r>
                        <a:rPr lang="en-US" altLang="zh-CN" strike="noStrike" dirty="0" smtClean="0">
                          <a:solidFill>
                            <a:sysClr val="windowText" lastClr="000000"/>
                          </a:solidFill>
                        </a:rPr>
                        <a:t>0.980932</a:t>
                      </a:r>
                      <a:endParaRPr lang="zh-CN" altLang="en-US" strike="noStrike" dirty="0">
                        <a:solidFill>
                          <a:sysClr val="windowText" lastClr="000000"/>
                        </a:solidFill>
                      </a:endParaRPr>
                    </a:p>
                  </a:txBody>
                  <a:tcPr/>
                </a:tc>
                <a:tc>
                  <a:txBody>
                    <a:bodyPr/>
                    <a:lstStyle/>
                    <a:p>
                      <a:pPr algn="ctr"/>
                      <a:r>
                        <a:rPr lang="en-US" altLang="zh-CN" strike="noStrike" dirty="0" smtClean="0">
                          <a:solidFill>
                            <a:sysClr val="windowText" lastClr="000000"/>
                          </a:solidFill>
                        </a:rPr>
                        <a:t>0</a:t>
                      </a:r>
                      <a:r>
                        <a:rPr lang="en-US" altLang="zh-CN" strike="noStrike" baseline="0" dirty="0" smtClean="0">
                          <a:solidFill>
                            <a:sysClr val="windowText" lastClr="000000"/>
                          </a:solidFill>
                        </a:rPr>
                        <a:t> – 1 / 1</a:t>
                      </a:r>
                      <a:endParaRPr lang="zh-CN" altLang="en-US" strike="noStrike" dirty="0">
                        <a:solidFill>
                          <a:sysClr val="windowText" lastClr="000000"/>
                        </a:solidFill>
                      </a:endParaRPr>
                    </a:p>
                  </a:txBody>
                  <a:tcPr/>
                </a:tc>
              </a:tr>
              <a:tr h="370840">
                <a:tc>
                  <a:txBody>
                    <a:bodyPr/>
                    <a:lstStyle/>
                    <a:p>
                      <a:r>
                        <a:rPr lang="en-US" altLang="zh-CN" dirty="0" smtClean="0">
                          <a:solidFill>
                            <a:schemeClr val="bg1"/>
                          </a:solidFill>
                        </a:rPr>
                        <a:t>Bias Score</a:t>
                      </a:r>
                      <a:endParaRPr lang="zh-CN" altLang="en-US" dirty="0">
                        <a:solidFill>
                          <a:schemeClr val="bg1"/>
                        </a:solidFill>
                      </a:endParaRPr>
                    </a:p>
                  </a:txBody>
                  <a:tcPr/>
                </a:tc>
                <a:tc>
                  <a:txBody>
                    <a:bodyPr/>
                    <a:lstStyle/>
                    <a:p>
                      <a:pPr algn="l"/>
                      <a:r>
                        <a:rPr lang="en-US" altLang="zh-CN" dirty="0" smtClean="0">
                          <a:solidFill>
                            <a:sysClr val="windowText" lastClr="000000"/>
                          </a:solidFill>
                        </a:rPr>
                        <a:t>1.514903</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2.948956</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2.282115</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 inf / 1</a:t>
                      </a:r>
                      <a:endParaRPr lang="zh-CN" altLang="en-US" dirty="0">
                        <a:solidFill>
                          <a:sysClr val="windowText" lastClr="000000"/>
                        </a:solidFill>
                      </a:endParaRPr>
                    </a:p>
                  </a:txBody>
                  <a:tcPr/>
                </a:tc>
              </a:tr>
              <a:tr h="370840">
                <a:tc>
                  <a:txBody>
                    <a:bodyPr/>
                    <a:lstStyle/>
                    <a:p>
                      <a:r>
                        <a:rPr lang="en-US" altLang="zh-CN" dirty="0" smtClean="0">
                          <a:solidFill>
                            <a:schemeClr val="bg1"/>
                          </a:solidFill>
                        </a:rPr>
                        <a:t>Hit Rate</a:t>
                      </a:r>
                      <a:endParaRPr lang="zh-CN" altLang="en-US" dirty="0">
                        <a:solidFill>
                          <a:schemeClr val="bg1"/>
                        </a:solidFill>
                      </a:endParaRPr>
                    </a:p>
                  </a:txBody>
                  <a:tcPr/>
                </a:tc>
                <a:tc>
                  <a:txBody>
                    <a:bodyPr/>
                    <a:lstStyle/>
                    <a:p>
                      <a:pPr algn="l"/>
                      <a:r>
                        <a:rPr lang="en-US" altLang="zh-CN" dirty="0" smtClean="0">
                          <a:solidFill>
                            <a:sysClr val="windowText" lastClr="000000"/>
                          </a:solidFill>
                        </a:rPr>
                        <a:t>0.401868</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0.427949</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0.848518</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a:t>
                      </a:r>
                      <a:r>
                        <a:rPr lang="en-US" altLang="zh-CN" baseline="0" dirty="0" smtClean="0">
                          <a:solidFill>
                            <a:sysClr val="windowText" lastClr="000000"/>
                          </a:solidFill>
                        </a:rPr>
                        <a:t> 1 / 1</a:t>
                      </a:r>
                      <a:endParaRPr lang="zh-CN" altLang="en-US" dirty="0">
                        <a:solidFill>
                          <a:sysClr val="windowText" lastClr="000000"/>
                        </a:solidFill>
                      </a:endParaRPr>
                    </a:p>
                  </a:txBody>
                  <a:tcPr/>
                </a:tc>
              </a:tr>
              <a:tr h="370840">
                <a:tc>
                  <a:txBody>
                    <a:bodyPr/>
                    <a:lstStyle/>
                    <a:p>
                      <a:r>
                        <a:rPr lang="en-US" altLang="zh-CN" dirty="0" smtClean="0">
                          <a:solidFill>
                            <a:schemeClr val="bg1"/>
                          </a:solidFill>
                        </a:rPr>
                        <a:t>False Alarm Ratio</a:t>
                      </a:r>
                      <a:endParaRPr lang="zh-CN" altLang="en-US" dirty="0">
                        <a:solidFill>
                          <a:schemeClr val="bg1"/>
                        </a:solidFill>
                      </a:endParaRPr>
                    </a:p>
                  </a:txBody>
                  <a:tcPr/>
                </a:tc>
                <a:tc>
                  <a:txBody>
                    <a:bodyPr/>
                    <a:lstStyle/>
                    <a:p>
                      <a:pPr algn="l"/>
                      <a:r>
                        <a:rPr lang="en-US" altLang="zh-CN" dirty="0" smtClean="0">
                          <a:solidFill>
                            <a:sysClr val="windowText" lastClr="000000"/>
                          </a:solidFill>
                        </a:rPr>
                        <a:t>0.734724</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0.854881</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0.628188</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 1 / 0</a:t>
                      </a:r>
                      <a:endParaRPr lang="zh-CN" altLang="en-US" dirty="0">
                        <a:solidFill>
                          <a:sysClr val="windowText" lastClr="000000"/>
                        </a:solidFill>
                      </a:endParaRPr>
                    </a:p>
                  </a:txBody>
                  <a:tcPr/>
                </a:tc>
              </a:tr>
              <a:tr h="370840">
                <a:tc>
                  <a:txBody>
                    <a:bodyPr/>
                    <a:lstStyle/>
                    <a:p>
                      <a:r>
                        <a:rPr lang="en-US" altLang="zh-CN" dirty="0" smtClean="0">
                          <a:solidFill>
                            <a:schemeClr val="bg1"/>
                          </a:solidFill>
                        </a:rPr>
                        <a:t>False Alarm Rate</a:t>
                      </a:r>
                      <a:endParaRPr lang="zh-CN" altLang="en-US" dirty="0">
                        <a:solidFill>
                          <a:schemeClr val="bg1"/>
                        </a:solidFill>
                      </a:endParaRPr>
                    </a:p>
                  </a:txBody>
                  <a:tcPr/>
                </a:tc>
                <a:tc>
                  <a:txBody>
                    <a:bodyPr/>
                    <a:lstStyle/>
                    <a:p>
                      <a:pPr algn="l"/>
                      <a:r>
                        <a:rPr lang="en-US" altLang="zh-CN" dirty="0" smtClean="0">
                          <a:solidFill>
                            <a:sysClr val="windowText" lastClr="000000"/>
                          </a:solidFill>
                        </a:rPr>
                        <a:t>0.013436</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0.030603</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0.017456</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 1 / 0</a:t>
                      </a:r>
                      <a:endParaRPr lang="zh-CN" altLang="en-US" dirty="0">
                        <a:solidFill>
                          <a:sysClr val="windowText" lastClr="000000"/>
                        </a:solidFill>
                      </a:endParaRPr>
                    </a:p>
                  </a:txBody>
                  <a:tcPr/>
                </a:tc>
              </a:tr>
              <a:tr h="370840">
                <a:tc>
                  <a:txBody>
                    <a:bodyPr/>
                    <a:lstStyle/>
                    <a:p>
                      <a:r>
                        <a:rPr lang="en-US" altLang="zh-CN" dirty="0" smtClean="0">
                          <a:solidFill>
                            <a:schemeClr val="bg1"/>
                          </a:solidFill>
                        </a:rPr>
                        <a:t>Threat Score</a:t>
                      </a:r>
                      <a:endParaRPr lang="zh-CN" altLang="en-US" dirty="0">
                        <a:solidFill>
                          <a:schemeClr val="bg1"/>
                        </a:solidFill>
                      </a:endParaRPr>
                    </a:p>
                  </a:txBody>
                  <a:tcPr/>
                </a:tc>
                <a:tc>
                  <a:txBody>
                    <a:bodyPr/>
                    <a:lstStyle/>
                    <a:p>
                      <a:pPr algn="l"/>
                      <a:r>
                        <a:rPr lang="en-US" altLang="zh-CN" dirty="0" smtClean="0">
                          <a:solidFill>
                            <a:sysClr val="windowText" lastClr="000000"/>
                          </a:solidFill>
                        </a:rPr>
                        <a:t>0.190185</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0.121542</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0.348668</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 1 / 1</a:t>
                      </a:r>
                      <a:endParaRPr lang="zh-CN" altLang="en-US" dirty="0">
                        <a:solidFill>
                          <a:sysClr val="windowText" lastClr="000000"/>
                        </a:solidFill>
                      </a:endParaRPr>
                    </a:p>
                  </a:txBody>
                  <a:tcPr/>
                </a:tc>
              </a:tr>
              <a:tr h="370840">
                <a:tc>
                  <a:txBody>
                    <a:bodyPr/>
                    <a:lstStyle/>
                    <a:p>
                      <a:r>
                        <a:rPr lang="en-US" altLang="zh-CN" dirty="0" smtClean="0">
                          <a:solidFill>
                            <a:schemeClr val="bg1"/>
                          </a:solidFill>
                        </a:rPr>
                        <a:t>HK Discriminant</a:t>
                      </a:r>
                      <a:endParaRPr lang="zh-CN" altLang="en-US" dirty="0">
                        <a:solidFill>
                          <a:schemeClr val="bg1"/>
                        </a:solidFill>
                      </a:endParaRPr>
                    </a:p>
                  </a:txBody>
                  <a:tcPr/>
                </a:tc>
                <a:tc>
                  <a:txBody>
                    <a:bodyPr/>
                    <a:lstStyle/>
                    <a:p>
                      <a:pPr algn="l"/>
                      <a:r>
                        <a:rPr lang="en-US" altLang="zh-CN" dirty="0" smtClean="0">
                          <a:solidFill>
                            <a:sysClr val="windowText" lastClr="000000"/>
                          </a:solidFill>
                        </a:rPr>
                        <a:t>0.388432</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0.397346</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0.831062</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-1 – 1 / 1</a:t>
                      </a:r>
                      <a:endParaRPr lang="zh-CN" altLang="en-US" dirty="0">
                        <a:solidFill>
                          <a:sysClr val="windowText" lastClr="000000"/>
                        </a:solidFill>
                      </a:endParaRPr>
                    </a:p>
                  </a:txBody>
                  <a:tcPr/>
                </a:tc>
              </a:tr>
              <a:tr h="370840">
                <a:tc>
                  <a:txBody>
                    <a:bodyPr/>
                    <a:lstStyle/>
                    <a:p>
                      <a:r>
                        <a:rPr lang="en-US" altLang="zh-CN" dirty="0" smtClean="0">
                          <a:solidFill>
                            <a:schemeClr val="bg1"/>
                          </a:solidFill>
                        </a:rPr>
                        <a:t>Odds Ratio</a:t>
                      </a:r>
                      <a:endParaRPr lang="zh-CN" altLang="en-US" dirty="0">
                        <a:solidFill>
                          <a:schemeClr val="bg1"/>
                        </a:solidFill>
                      </a:endParaRPr>
                    </a:p>
                  </a:txBody>
                  <a:tcPr/>
                </a:tc>
                <a:tc>
                  <a:txBody>
                    <a:bodyPr/>
                    <a:lstStyle/>
                    <a:p>
                      <a:pPr algn="l"/>
                      <a:r>
                        <a:rPr lang="en-US" altLang="zh-CN" dirty="0" smtClean="0">
                          <a:solidFill>
                            <a:sysClr val="windowText" lastClr="000000"/>
                          </a:solidFill>
                        </a:rPr>
                        <a:t>49.3331</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23.6973</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315.2873</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0 – inf / inf</a:t>
                      </a:r>
                      <a:endParaRPr lang="zh-CN" altLang="en-US" dirty="0">
                        <a:solidFill>
                          <a:sysClr val="windowText" lastClr="000000"/>
                        </a:solidFill>
                      </a:endParaRPr>
                    </a:p>
                  </a:txBody>
                  <a:tcPr/>
                </a:tc>
              </a:tr>
              <a:tr h="370840">
                <a:tc>
                  <a:txBody>
                    <a:bodyPr/>
                    <a:lstStyle/>
                    <a:p>
                      <a:r>
                        <a:rPr lang="en-US" altLang="zh-CN" dirty="0" smtClean="0">
                          <a:solidFill>
                            <a:schemeClr val="bg1"/>
                          </a:solidFill>
                        </a:rPr>
                        <a:t>Odds Ratio Skill Score</a:t>
                      </a:r>
                      <a:endParaRPr lang="zh-CN" altLang="en-US" dirty="0">
                        <a:solidFill>
                          <a:schemeClr val="bg1"/>
                        </a:solidFill>
                      </a:endParaRPr>
                    </a:p>
                  </a:txBody>
                  <a:tcPr/>
                </a:tc>
                <a:tc>
                  <a:txBody>
                    <a:bodyPr/>
                    <a:lstStyle/>
                    <a:p>
                      <a:pPr algn="l"/>
                      <a:r>
                        <a:rPr lang="en-US" altLang="zh-CN" dirty="0" smtClean="0">
                          <a:solidFill>
                            <a:sysClr val="windowText" lastClr="000000"/>
                          </a:solidFill>
                        </a:rPr>
                        <a:t>0.960265</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0.919019</a:t>
                      </a:r>
                      <a:endParaRPr lang="zh-CN" altLang="en-US" dirty="0">
                        <a:solidFill>
                          <a:sysClr val="windowText" lastClr="000000"/>
                        </a:solidFill>
                      </a:endParaRPr>
                    </a:p>
                  </a:txBody>
                  <a:tcPr/>
                </a:tc>
                <a:tc>
                  <a:txBody>
                    <a:bodyPr/>
                    <a:lstStyle/>
                    <a:p>
                      <a:pPr algn="l"/>
                      <a:r>
                        <a:rPr lang="en-US" altLang="zh-CN" dirty="0" smtClean="0">
                          <a:solidFill>
                            <a:sysClr val="windowText" lastClr="000000"/>
                          </a:solidFill>
                        </a:rPr>
                        <a:t>0.993677</a:t>
                      </a:r>
                      <a:endParaRPr lang="zh-CN" altLang="en-US" dirty="0">
                        <a:solidFill>
                          <a:sysClr val="windowText" lastClr="000000"/>
                        </a:solidFill>
                      </a:endParaRPr>
                    </a:p>
                  </a:txBody>
                  <a:tcPr/>
                </a:tc>
                <a:tc>
                  <a:txBody>
                    <a:bodyPr/>
                    <a:lstStyle/>
                    <a:p>
                      <a:pPr algn="ctr"/>
                      <a:r>
                        <a:rPr lang="en-US" altLang="zh-CN" dirty="0" smtClean="0">
                          <a:solidFill>
                            <a:sysClr val="windowText" lastClr="000000"/>
                          </a:solidFill>
                        </a:rPr>
                        <a:t>-1</a:t>
                      </a:r>
                      <a:r>
                        <a:rPr lang="en-US" altLang="zh-CN" baseline="0" dirty="0" smtClean="0">
                          <a:solidFill>
                            <a:sysClr val="windowText" lastClr="000000"/>
                          </a:solidFill>
                        </a:rPr>
                        <a:t> – 1 / 1</a:t>
                      </a:r>
                      <a:endParaRPr lang="zh-CN" altLang="en-US" dirty="0">
                        <a:solidFill>
                          <a:sysClr val="windowText" lastClr="000000"/>
                        </a:solidFill>
                      </a:endParaRPr>
                    </a:p>
                  </a:txBody>
                  <a:tcPr/>
                </a:tc>
              </a:tr>
            </a:tbl>
          </a:graphicData>
        </a:graphic>
      </p:graphicFrame>
      <p:sp>
        <p:nvSpPr>
          <p:cNvPr id="5" name="文本框 4"/>
          <p:cNvSpPr txBox="1"/>
          <p:nvPr/>
        </p:nvSpPr>
        <p:spPr>
          <a:xfrm>
            <a:off x="1511799" y="4990608"/>
            <a:ext cx="9150471" cy="1200329"/>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smtClean="0">
                <a:solidFill>
                  <a:schemeClr val="tx2">
                    <a:lumMod val="50000"/>
                  </a:schemeClr>
                </a:solidFill>
              </a:rPr>
              <a:t>Generally, Stage4 has the best performance.</a:t>
            </a:r>
          </a:p>
          <a:p>
            <a:pPr marL="390525" indent="-390525" algn="just">
              <a:buFont typeface="Wingdings" panose="05000000000000000000" pitchFamily="2" charset="2"/>
              <a:buChar char="Ø"/>
            </a:pPr>
            <a:r>
              <a:rPr lang="en-US" altLang="zh-CN" sz="2400" dirty="0" smtClean="0">
                <a:solidFill>
                  <a:schemeClr val="tx2">
                    <a:lumMod val="50000"/>
                  </a:schemeClr>
                </a:solidFill>
              </a:rPr>
              <a:t>For most scores, HRRR does better than GOES, and for some others in reverse.</a:t>
            </a:r>
            <a:endParaRPr lang="zh-CN" altLang="en-US" sz="2400" dirty="0">
              <a:solidFill>
                <a:schemeClr val="tx2">
                  <a:lumMod val="50000"/>
                </a:schemeClr>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26</a:t>
            </a:fld>
            <a:endParaRPr lang="en-US" dirty="0"/>
          </a:p>
        </p:txBody>
      </p:sp>
      <p:sp>
        <p:nvSpPr>
          <p:cNvPr id="6" name="笑脸 5"/>
          <p:cNvSpPr/>
          <p:nvPr/>
        </p:nvSpPr>
        <p:spPr>
          <a:xfrm>
            <a:off x="8489245" y="1693216"/>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笑脸 6"/>
          <p:cNvSpPr/>
          <p:nvPr/>
        </p:nvSpPr>
        <p:spPr>
          <a:xfrm>
            <a:off x="5074356" y="1693216"/>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笑脸 7"/>
          <p:cNvSpPr/>
          <p:nvPr/>
        </p:nvSpPr>
        <p:spPr>
          <a:xfrm>
            <a:off x="6781800" y="1693216"/>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 name="笑脸 8"/>
          <p:cNvSpPr/>
          <p:nvPr/>
        </p:nvSpPr>
        <p:spPr>
          <a:xfrm>
            <a:off x="5074355" y="2077730"/>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笑脸 9"/>
          <p:cNvSpPr/>
          <p:nvPr/>
        </p:nvSpPr>
        <p:spPr>
          <a:xfrm>
            <a:off x="8489245" y="2077730"/>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笑脸 10"/>
          <p:cNvSpPr/>
          <p:nvPr/>
        </p:nvSpPr>
        <p:spPr>
          <a:xfrm>
            <a:off x="6781800" y="2429660"/>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笑脸 11"/>
          <p:cNvSpPr/>
          <p:nvPr/>
        </p:nvSpPr>
        <p:spPr>
          <a:xfrm>
            <a:off x="6781800" y="2077730"/>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笑脸 12"/>
          <p:cNvSpPr/>
          <p:nvPr/>
        </p:nvSpPr>
        <p:spPr>
          <a:xfrm>
            <a:off x="5074355" y="2429660"/>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笑脸 13"/>
          <p:cNvSpPr/>
          <p:nvPr/>
        </p:nvSpPr>
        <p:spPr>
          <a:xfrm>
            <a:off x="6781800" y="2811541"/>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笑脸 14"/>
          <p:cNvSpPr/>
          <p:nvPr/>
        </p:nvSpPr>
        <p:spPr>
          <a:xfrm>
            <a:off x="6781800" y="3167263"/>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笑脸 15"/>
          <p:cNvSpPr/>
          <p:nvPr/>
        </p:nvSpPr>
        <p:spPr>
          <a:xfrm>
            <a:off x="6781800" y="3557823"/>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笑脸 16"/>
          <p:cNvSpPr/>
          <p:nvPr/>
        </p:nvSpPr>
        <p:spPr>
          <a:xfrm>
            <a:off x="5074355" y="3923497"/>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 name="笑脸 17"/>
          <p:cNvSpPr/>
          <p:nvPr/>
        </p:nvSpPr>
        <p:spPr>
          <a:xfrm>
            <a:off x="6781800" y="4289171"/>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 name="笑脸 18"/>
          <p:cNvSpPr/>
          <p:nvPr/>
        </p:nvSpPr>
        <p:spPr>
          <a:xfrm>
            <a:off x="6781800" y="4660131"/>
            <a:ext cx="288000" cy="288000"/>
          </a:xfrm>
          <a:prstGeom prst="smileyFac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笑脸 19"/>
          <p:cNvSpPr/>
          <p:nvPr/>
        </p:nvSpPr>
        <p:spPr>
          <a:xfrm>
            <a:off x="5074355" y="2807107"/>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1" name="笑脸 20"/>
          <p:cNvSpPr/>
          <p:nvPr/>
        </p:nvSpPr>
        <p:spPr>
          <a:xfrm>
            <a:off x="8489245" y="3161252"/>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2" name="笑脸 21"/>
          <p:cNvSpPr/>
          <p:nvPr/>
        </p:nvSpPr>
        <p:spPr>
          <a:xfrm>
            <a:off x="5074355" y="3555156"/>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笑脸 22"/>
          <p:cNvSpPr/>
          <p:nvPr/>
        </p:nvSpPr>
        <p:spPr>
          <a:xfrm>
            <a:off x="6781800" y="3923497"/>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笑脸 23"/>
          <p:cNvSpPr/>
          <p:nvPr/>
        </p:nvSpPr>
        <p:spPr>
          <a:xfrm>
            <a:off x="5074355" y="4288460"/>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笑脸 24"/>
          <p:cNvSpPr/>
          <p:nvPr/>
        </p:nvSpPr>
        <p:spPr>
          <a:xfrm>
            <a:off x="5074355" y="4656801"/>
            <a:ext cx="288000" cy="288000"/>
          </a:xfrm>
          <a:prstGeom prst="smileyFac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6" name="笑脸 25"/>
          <p:cNvSpPr/>
          <p:nvPr/>
        </p:nvSpPr>
        <p:spPr>
          <a:xfrm>
            <a:off x="8489245" y="2432063"/>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7" name="笑脸 26"/>
          <p:cNvSpPr/>
          <p:nvPr/>
        </p:nvSpPr>
        <p:spPr>
          <a:xfrm>
            <a:off x="8489245" y="2807107"/>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8" name="笑脸 27"/>
          <p:cNvSpPr/>
          <p:nvPr/>
        </p:nvSpPr>
        <p:spPr>
          <a:xfrm>
            <a:off x="5074355" y="3161252"/>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9" name="笑脸 28"/>
          <p:cNvSpPr/>
          <p:nvPr/>
        </p:nvSpPr>
        <p:spPr>
          <a:xfrm>
            <a:off x="8489245" y="3551271"/>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笑脸 29"/>
          <p:cNvSpPr/>
          <p:nvPr/>
        </p:nvSpPr>
        <p:spPr>
          <a:xfrm>
            <a:off x="8489245" y="3923497"/>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1" name="笑脸 30"/>
          <p:cNvSpPr/>
          <p:nvPr/>
        </p:nvSpPr>
        <p:spPr>
          <a:xfrm>
            <a:off x="8489245" y="4289171"/>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2" name="笑脸 31"/>
          <p:cNvSpPr/>
          <p:nvPr/>
        </p:nvSpPr>
        <p:spPr>
          <a:xfrm>
            <a:off x="8489245" y="4656801"/>
            <a:ext cx="288000" cy="288000"/>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9593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3"/>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4"/>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5"/>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6"/>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a:hlinkClick r:id="rId20" action="ppaction://hlinksldjump"/>
          </p:cNvPr>
          <p:cNvSpPr/>
          <p:nvPr>
            <p:custDataLst>
              <p:tags r:id="rId7"/>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Introduction</a:t>
            </a:r>
            <a:endParaRPr lang="zh-CN" altLang="en-US" spc="200">
              <a:solidFill>
                <a:srgbClr val="FFFFFF"/>
              </a:solidFill>
            </a:endParaRPr>
          </a:p>
        </p:txBody>
      </p:sp>
      <p:sp>
        <p:nvSpPr>
          <p:cNvPr id="39" name="MH_Number_1">
            <a:hlinkClick r:id="rId20" action="ppaction://hlinksldjump"/>
          </p:cNvPr>
          <p:cNvSpPr/>
          <p:nvPr>
            <p:custDataLst>
              <p:tags r:id="rId8"/>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01</a:t>
            </a:r>
            <a:endParaRPr lang="zh-CN" altLang="en-US" sz="2400">
              <a:solidFill>
                <a:srgbClr val="B2B2B2"/>
              </a:solidFill>
              <a:cs typeface="Times New Roman" panose="02020603050405020304" pitchFamily="18" charset="0"/>
            </a:endParaRPr>
          </a:p>
        </p:txBody>
      </p:sp>
      <p:sp>
        <p:nvSpPr>
          <p:cNvPr id="53" name="MH_Entry_2">
            <a:hlinkClick r:id="rId21" action="ppaction://hlinksldjump"/>
          </p:cNvPr>
          <p:cNvSpPr/>
          <p:nvPr>
            <p:custDataLst>
              <p:tags r:id="rId9"/>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Data and Method</a:t>
            </a:r>
            <a:endParaRPr lang="zh-CN" altLang="en-US" spc="200">
              <a:solidFill>
                <a:srgbClr val="FFFFFF"/>
              </a:solidFill>
            </a:endParaRPr>
          </a:p>
        </p:txBody>
      </p:sp>
      <p:sp>
        <p:nvSpPr>
          <p:cNvPr id="57" name="MH_Number_2">
            <a:hlinkClick r:id="rId21" action="ppaction://hlinksldjump"/>
          </p:cNvPr>
          <p:cNvSpPr/>
          <p:nvPr>
            <p:custDataLst>
              <p:tags r:id="rId10"/>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02</a:t>
            </a:r>
            <a:endParaRPr lang="zh-CN" altLang="en-US" sz="2400">
              <a:solidFill>
                <a:srgbClr val="B2B2B2"/>
              </a:solidFill>
              <a:cs typeface="Times New Roman" panose="02020603050405020304" pitchFamily="18" charset="0"/>
            </a:endParaRPr>
          </a:p>
        </p:txBody>
      </p:sp>
      <p:sp>
        <p:nvSpPr>
          <p:cNvPr id="65" name="MH_Entry_3">
            <a:hlinkClick r:id="rId22" action="ppaction://hlinksldjump"/>
          </p:cNvPr>
          <p:cNvSpPr/>
          <p:nvPr>
            <p:custDataLst>
              <p:tags r:id="rId11"/>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Result Analyses</a:t>
            </a:r>
            <a:endParaRPr lang="zh-CN" altLang="en-US" spc="200">
              <a:solidFill>
                <a:srgbClr val="FFFFFF"/>
              </a:solidFill>
            </a:endParaRPr>
          </a:p>
        </p:txBody>
      </p:sp>
      <p:sp>
        <p:nvSpPr>
          <p:cNvPr id="69" name="MH_Number_3">
            <a:hlinkClick r:id="rId22" action="ppaction://hlinksldjump"/>
          </p:cNvPr>
          <p:cNvSpPr/>
          <p:nvPr>
            <p:custDataLst>
              <p:tags r:id="rId12"/>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03</a:t>
            </a:r>
            <a:endParaRPr lang="zh-CN" altLang="en-US" sz="2400">
              <a:solidFill>
                <a:srgbClr val="B2B2B2"/>
              </a:solidFill>
              <a:cs typeface="Times New Roman" panose="02020603050405020304" pitchFamily="18" charset="0"/>
            </a:endParaRPr>
          </a:p>
        </p:txBody>
      </p:sp>
      <p:sp>
        <p:nvSpPr>
          <p:cNvPr id="77" name="MH_Entry_4"/>
          <p:cNvSpPr/>
          <p:nvPr>
            <p:custDataLst>
              <p:tags r:id="rId13"/>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Conclusions</a:t>
            </a:r>
            <a:endParaRPr lang="zh-CN" altLang="en-US" spc="200">
              <a:solidFill>
                <a:srgbClr val="FFFFFF"/>
              </a:solidFill>
            </a:endParaRPr>
          </a:p>
        </p:txBody>
      </p:sp>
      <p:sp>
        <p:nvSpPr>
          <p:cNvPr id="78" name="MH_Number_4"/>
          <p:cNvSpPr/>
          <p:nvPr>
            <p:custDataLst>
              <p:tags r:id="rId14"/>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04</a:t>
            </a:r>
            <a:endParaRPr lang="zh-CN" altLang="en-US" sz="2800">
              <a:solidFill>
                <a:schemeClr val="tx1"/>
              </a:solidFill>
              <a:cs typeface="Times New Roman" panose="02020603050405020304" pitchFamily="18" charset="0"/>
            </a:endParaRPr>
          </a:p>
        </p:txBody>
      </p:sp>
      <p:sp>
        <p:nvSpPr>
          <p:cNvPr id="80" name="MH_Entry_5"/>
          <p:cNvSpPr/>
          <p:nvPr>
            <p:custDataLst>
              <p:tags r:id="rId15"/>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p>
        </p:txBody>
      </p:sp>
      <p:sp>
        <p:nvSpPr>
          <p:cNvPr id="81" name="MH_Number_5"/>
          <p:cNvSpPr/>
          <p:nvPr>
            <p:custDataLst>
              <p:tags r:id="rId16"/>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05</a:t>
            </a:r>
            <a:endParaRPr lang="zh-CN" altLang="en-US" sz="2400">
              <a:solidFill>
                <a:srgbClr val="B2B2B2"/>
              </a:solidFill>
              <a:cs typeface="Times New Roman" panose="02020603050405020304" pitchFamily="18" charset="0"/>
            </a:endParaRPr>
          </a:p>
        </p:txBody>
      </p:sp>
      <p:sp>
        <p:nvSpPr>
          <p:cNvPr id="22" name="MH_Others_10"/>
          <p:cNvSpPr txBox="1"/>
          <p:nvPr>
            <p:custDataLst>
              <p:tags r:id="rId17"/>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27</a:t>
            </a:fld>
            <a:endParaRPr lang="en-US" dirty="0"/>
          </a:p>
        </p:txBody>
      </p:sp>
    </p:spTree>
    <p:custDataLst>
      <p:tags r:id="rId1"/>
    </p:custDataLst>
    <p:extLst>
      <p:ext uri="{BB962C8B-B14F-4D97-AF65-F5344CB8AC3E}">
        <p14:creationId xmlns:p14="http://schemas.microsoft.com/office/powerpoint/2010/main" val="3429188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p:txBody>
          <a:bodyPr/>
          <a:lstStyle/>
          <a:p>
            <a:pPr algn="just"/>
            <a:r>
              <a:rPr lang="en-US" altLang="zh-CN" dirty="0" smtClean="0"/>
              <a:t>One hour precipitation obtained from HRRR model, GOES satellite, StageIV multisensory data and METAR rain gauge data are evaluated using various methods.</a:t>
            </a:r>
          </a:p>
          <a:p>
            <a:pPr algn="just"/>
            <a:r>
              <a:rPr lang="en-US" altLang="zh-CN" dirty="0" smtClean="0"/>
              <a:t>All QPEs have an overall wet bias. There is significant wet bias during light rain and significant dry bias during heavy rain.</a:t>
            </a:r>
          </a:p>
          <a:p>
            <a:pPr algn="just"/>
            <a:r>
              <a:rPr lang="en-US" altLang="zh-CN" dirty="0" smtClean="0"/>
              <a:t>Generally, StageIV has the best performance in evaluating precipitation, since it is a combination of radar and rain gauge.</a:t>
            </a:r>
          </a:p>
          <a:p>
            <a:pPr algn="just"/>
            <a:r>
              <a:rPr lang="en-US" altLang="zh-CN" dirty="0" smtClean="0"/>
              <a:t>HRRR has more misses, while GOES has more false alarms.</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28</a:t>
            </a:fld>
            <a:endParaRPr lang="en-US" dirty="0"/>
          </a:p>
        </p:txBody>
      </p:sp>
    </p:spTree>
    <p:extLst>
      <p:ext uri="{BB962C8B-B14F-4D97-AF65-F5344CB8AC3E}">
        <p14:creationId xmlns:p14="http://schemas.microsoft.com/office/powerpoint/2010/main" val="21552492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p:txBody>
          <a:bodyPr/>
          <a:lstStyle/>
          <a:p>
            <a:pPr algn="just"/>
            <a:r>
              <a:rPr lang="en-US" altLang="zh-CN" dirty="0" smtClean="0"/>
              <a:t>Further study:</a:t>
            </a:r>
          </a:p>
          <a:p>
            <a:pPr lvl="1" algn="just"/>
            <a:r>
              <a:rPr lang="en-US" altLang="zh-CN" dirty="0" smtClean="0"/>
              <a:t>More characteristics of the error structure</a:t>
            </a:r>
          </a:p>
          <a:p>
            <a:pPr lvl="1" algn="just"/>
            <a:r>
              <a:rPr lang="en-US" altLang="zh-CN" dirty="0" smtClean="0"/>
              <a:t>Causes of these phenomena</a:t>
            </a:r>
          </a:p>
          <a:p>
            <a:pPr lvl="1" algn="just"/>
            <a:r>
              <a:rPr lang="en-US" altLang="zh-CN" dirty="0" smtClean="0"/>
              <a:t>How to improve the precipitation estimation</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29</a:t>
            </a:fld>
            <a:endParaRPr lang="en-US" dirty="0"/>
          </a:p>
        </p:txBody>
      </p:sp>
    </p:spTree>
    <p:extLst>
      <p:ext uri="{BB962C8B-B14F-4D97-AF65-F5344CB8AC3E}">
        <p14:creationId xmlns:p14="http://schemas.microsoft.com/office/powerpoint/2010/main" val="948330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3"/>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4"/>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5"/>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6"/>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p:cNvSpPr/>
          <p:nvPr>
            <p:custDataLst>
              <p:tags r:id="rId7"/>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Introduction</a:t>
            </a:r>
            <a:endParaRPr lang="zh-CN" altLang="en-US" spc="200">
              <a:solidFill>
                <a:srgbClr val="FFFFFF"/>
              </a:solidFill>
            </a:endParaRPr>
          </a:p>
        </p:txBody>
      </p:sp>
      <p:sp>
        <p:nvSpPr>
          <p:cNvPr id="39" name="MH_Number_1"/>
          <p:cNvSpPr/>
          <p:nvPr>
            <p:custDataLst>
              <p:tags r:id="rId8"/>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01</a:t>
            </a:r>
            <a:endParaRPr lang="zh-CN" altLang="en-US" sz="2800">
              <a:solidFill>
                <a:schemeClr val="tx1"/>
              </a:solidFill>
              <a:cs typeface="Times New Roman" panose="02020603050405020304" pitchFamily="18" charset="0"/>
            </a:endParaRPr>
          </a:p>
        </p:txBody>
      </p:sp>
      <p:sp>
        <p:nvSpPr>
          <p:cNvPr id="53" name="MH_Entry_2"/>
          <p:cNvSpPr/>
          <p:nvPr>
            <p:custDataLst>
              <p:tags r:id="rId9"/>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Data and Method</a:t>
            </a:r>
            <a:endParaRPr lang="zh-CN" altLang="en-US" spc="200">
              <a:solidFill>
                <a:srgbClr val="FFFFFF"/>
              </a:solidFill>
            </a:endParaRPr>
          </a:p>
        </p:txBody>
      </p:sp>
      <p:sp>
        <p:nvSpPr>
          <p:cNvPr id="57" name="MH_Number_2"/>
          <p:cNvSpPr/>
          <p:nvPr>
            <p:custDataLst>
              <p:tags r:id="rId10"/>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02</a:t>
            </a:r>
            <a:endParaRPr lang="zh-CN" altLang="en-US" sz="2400">
              <a:solidFill>
                <a:srgbClr val="B2B2B2"/>
              </a:solidFill>
              <a:cs typeface="Times New Roman" panose="02020603050405020304" pitchFamily="18" charset="0"/>
            </a:endParaRPr>
          </a:p>
        </p:txBody>
      </p:sp>
      <p:sp>
        <p:nvSpPr>
          <p:cNvPr id="65" name="MH_Entry_3"/>
          <p:cNvSpPr/>
          <p:nvPr>
            <p:custDataLst>
              <p:tags r:id="rId11"/>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Result Analyses</a:t>
            </a:r>
            <a:endParaRPr lang="zh-CN" altLang="en-US" spc="200">
              <a:solidFill>
                <a:srgbClr val="FFFFFF"/>
              </a:solidFill>
            </a:endParaRPr>
          </a:p>
        </p:txBody>
      </p:sp>
      <p:sp>
        <p:nvSpPr>
          <p:cNvPr id="69" name="MH_Number_3"/>
          <p:cNvSpPr/>
          <p:nvPr>
            <p:custDataLst>
              <p:tags r:id="rId12"/>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03</a:t>
            </a:r>
            <a:endParaRPr lang="zh-CN" altLang="en-US" sz="2400">
              <a:solidFill>
                <a:srgbClr val="B2B2B2"/>
              </a:solidFill>
              <a:cs typeface="Times New Roman" panose="02020603050405020304" pitchFamily="18" charset="0"/>
            </a:endParaRPr>
          </a:p>
        </p:txBody>
      </p:sp>
      <p:sp>
        <p:nvSpPr>
          <p:cNvPr id="77" name="MH_Entry_4"/>
          <p:cNvSpPr/>
          <p:nvPr>
            <p:custDataLst>
              <p:tags r:id="rId13"/>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Conclusions</a:t>
            </a:r>
            <a:endParaRPr lang="zh-CN" altLang="en-US" spc="200">
              <a:solidFill>
                <a:srgbClr val="FFFFFF"/>
              </a:solidFill>
            </a:endParaRPr>
          </a:p>
        </p:txBody>
      </p:sp>
      <p:sp>
        <p:nvSpPr>
          <p:cNvPr id="78" name="MH_Number_4"/>
          <p:cNvSpPr/>
          <p:nvPr>
            <p:custDataLst>
              <p:tags r:id="rId14"/>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04</a:t>
            </a:r>
            <a:endParaRPr lang="zh-CN" altLang="en-US" sz="2400">
              <a:solidFill>
                <a:srgbClr val="B2B2B2"/>
              </a:solidFill>
              <a:cs typeface="Times New Roman" panose="02020603050405020304" pitchFamily="18" charset="0"/>
            </a:endParaRPr>
          </a:p>
        </p:txBody>
      </p:sp>
      <p:sp>
        <p:nvSpPr>
          <p:cNvPr id="80" name="MH_Entry_5"/>
          <p:cNvSpPr/>
          <p:nvPr>
            <p:custDataLst>
              <p:tags r:id="rId15"/>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p>
        </p:txBody>
      </p:sp>
      <p:sp>
        <p:nvSpPr>
          <p:cNvPr id="81" name="MH_Number_5"/>
          <p:cNvSpPr/>
          <p:nvPr>
            <p:custDataLst>
              <p:tags r:id="rId16"/>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05</a:t>
            </a:r>
            <a:endParaRPr lang="zh-CN" altLang="en-US" sz="2400">
              <a:solidFill>
                <a:srgbClr val="B2B2B2"/>
              </a:solidFill>
              <a:cs typeface="Times New Roman" panose="02020603050405020304" pitchFamily="18" charset="0"/>
            </a:endParaRPr>
          </a:p>
        </p:txBody>
      </p:sp>
      <p:sp>
        <p:nvSpPr>
          <p:cNvPr id="22" name="MH_Others_10"/>
          <p:cNvSpPr txBox="1"/>
          <p:nvPr>
            <p:custDataLst>
              <p:tags r:id="rId17"/>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3</a:t>
            </a:fld>
            <a:endParaRPr lang="en-US" dirty="0"/>
          </a:p>
        </p:txBody>
      </p:sp>
    </p:spTree>
    <p:custDataLst>
      <p:tags r:id="rId1"/>
    </p:custDataLst>
    <p:extLst>
      <p:ext uri="{BB962C8B-B14F-4D97-AF65-F5344CB8AC3E}">
        <p14:creationId xmlns:p14="http://schemas.microsoft.com/office/powerpoint/2010/main" val="301997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3"/>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4"/>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5"/>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6"/>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a:hlinkClick r:id="rId20" action="ppaction://hlinksldjump"/>
          </p:cNvPr>
          <p:cNvSpPr/>
          <p:nvPr>
            <p:custDataLst>
              <p:tags r:id="rId7"/>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Introduction</a:t>
            </a:r>
            <a:endParaRPr lang="zh-CN" altLang="en-US" spc="200">
              <a:solidFill>
                <a:srgbClr val="FFFFFF"/>
              </a:solidFill>
            </a:endParaRPr>
          </a:p>
        </p:txBody>
      </p:sp>
      <p:sp>
        <p:nvSpPr>
          <p:cNvPr id="39" name="MH_Number_1">
            <a:hlinkClick r:id="rId20" action="ppaction://hlinksldjump"/>
          </p:cNvPr>
          <p:cNvSpPr/>
          <p:nvPr>
            <p:custDataLst>
              <p:tags r:id="rId8"/>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01</a:t>
            </a:r>
            <a:endParaRPr lang="zh-CN" altLang="en-US" sz="2400">
              <a:solidFill>
                <a:srgbClr val="B2B2B2"/>
              </a:solidFill>
              <a:cs typeface="Times New Roman" panose="02020603050405020304" pitchFamily="18" charset="0"/>
            </a:endParaRPr>
          </a:p>
        </p:txBody>
      </p:sp>
      <p:sp>
        <p:nvSpPr>
          <p:cNvPr id="53" name="MH_Entry_2">
            <a:hlinkClick r:id="rId21" action="ppaction://hlinksldjump"/>
          </p:cNvPr>
          <p:cNvSpPr/>
          <p:nvPr>
            <p:custDataLst>
              <p:tags r:id="rId9"/>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Data and Method</a:t>
            </a:r>
            <a:endParaRPr lang="zh-CN" altLang="en-US" spc="200">
              <a:solidFill>
                <a:srgbClr val="FFFFFF"/>
              </a:solidFill>
            </a:endParaRPr>
          </a:p>
        </p:txBody>
      </p:sp>
      <p:sp>
        <p:nvSpPr>
          <p:cNvPr id="57" name="MH_Number_2">
            <a:hlinkClick r:id="rId21" action="ppaction://hlinksldjump"/>
          </p:cNvPr>
          <p:cNvSpPr/>
          <p:nvPr>
            <p:custDataLst>
              <p:tags r:id="rId10"/>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02</a:t>
            </a:r>
            <a:endParaRPr lang="zh-CN" altLang="en-US" sz="2400">
              <a:solidFill>
                <a:srgbClr val="B2B2B2"/>
              </a:solidFill>
              <a:cs typeface="Times New Roman" panose="02020603050405020304" pitchFamily="18" charset="0"/>
            </a:endParaRPr>
          </a:p>
        </p:txBody>
      </p:sp>
      <p:sp>
        <p:nvSpPr>
          <p:cNvPr id="65" name="MH_Entry_3">
            <a:hlinkClick r:id="rId22" action="ppaction://hlinksldjump"/>
          </p:cNvPr>
          <p:cNvSpPr/>
          <p:nvPr>
            <p:custDataLst>
              <p:tags r:id="rId11"/>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Result Analyses</a:t>
            </a:r>
            <a:endParaRPr lang="zh-CN" altLang="en-US" spc="200">
              <a:solidFill>
                <a:srgbClr val="FFFFFF"/>
              </a:solidFill>
            </a:endParaRPr>
          </a:p>
        </p:txBody>
      </p:sp>
      <p:sp>
        <p:nvSpPr>
          <p:cNvPr id="69" name="MH_Number_3">
            <a:hlinkClick r:id="rId22" action="ppaction://hlinksldjump"/>
          </p:cNvPr>
          <p:cNvSpPr/>
          <p:nvPr>
            <p:custDataLst>
              <p:tags r:id="rId12"/>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03</a:t>
            </a:r>
            <a:endParaRPr lang="zh-CN" altLang="en-US" sz="2400">
              <a:solidFill>
                <a:srgbClr val="B2B2B2"/>
              </a:solidFill>
              <a:cs typeface="Times New Roman" panose="02020603050405020304" pitchFamily="18" charset="0"/>
            </a:endParaRPr>
          </a:p>
        </p:txBody>
      </p:sp>
      <p:sp>
        <p:nvSpPr>
          <p:cNvPr id="77" name="MH_Entry_4">
            <a:hlinkClick r:id="rId23" action="ppaction://hlinksldjump"/>
          </p:cNvPr>
          <p:cNvSpPr/>
          <p:nvPr>
            <p:custDataLst>
              <p:tags r:id="rId13"/>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Conclusions</a:t>
            </a:r>
            <a:endParaRPr lang="zh-CN" altLang="en-US" spc="200">
              <a:solidFill>
                <a:srgbClr val="FFFFFF"/>
              </a:solidFill>
            </a:endParaRPr>
          </a:p>
        </p:txBody>
      </p:sp>
      <p:sp>
        <p:nvSpPr>
          <p:cNvPr id="78" name="MH_Number_4">
            <a:hlinkClick r:id="rId23" action="ppaction://hlinksldjump"/>
          </p:cNvPr>
          <p:cNvSpPr/>
          <p:nvPr>
            <p:custDataLst>
              <p:tags r:id="rId14"/>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04</a:t>
            </a:r>
            <a:endParaRPr lang="zh-CN" altLang="en-US" sz="2400">
              <a:solidFill>
                <a:srgbClr val="B2B2B2"/>
              </a:solidFill>
              <a:cs typeface="Times New Roman" panose="02020603050405020304" pitchFamily="18" charset="0"/>
            </a:endParaRPr>
          </a:p>
        </p:txBody>
      </p:sp>
      <p:sp>
        <p:nvSpPr>
          <p:cNvPr id="80" name="MH_Entry_5"/>
          <p:cNvSpPr/>
          <p:nvPr>
            <p:custDataLst>
              <p:tags r:id="rId15"/>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endParaRPr lang="zh-CN" altLang="en-US" spc="200" dirty="0">
              <a:solidFill>
                <a:srgbClr val="FFFFFF"/>
              </a:solidFill>
            </a:endParaRPr>
          </a:p>
        </p:txBody>
      </p:sp>
      <p:sp>
        <p:nvSpPr>
          <p:cNvPr id="81" name="MH_Number_5"/>
          <p:cNvSpPr/>
          <p:nvPr>
            <p:custDataLst>
              <p:tags r:id="rId16"/>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05</a:t>
            </a:r>
            <a:endParaRPr lang="zh-CN" altLang="en-US" sz="2800">
              <a:solidFill>
                <a:schemeClr val="tx1"/>
              </a:solidFill>
              <a:cs typeface="Times New Roman" panose="02020603050405020304" pitchFamily="18" charset="0"/>
            </a:endParaRPr>
          </a:p>
        </p:txBody>
      </p:sp>
      <p:sp>
        <p:nvSpPr>
          <p:cNvPr id="22" name="MH_Others_10"/>
          <p:cNvSpPr txBox="1"/>
          <p:nvPr>
            <p:custDataLst>
              <p:tags r:id="rId17"/>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30</a:t>
            </a:fld>
            <a:endParaRPr lang="en-US" dirty="0"/>
          </a:p>
        </p:txBody>
      </p:sp>
    </p:spTree>
    <p:custDataLst>
      <p:tags r:id="rId1"/>
    </p:custDataLst>
    <p:extLst>
      <p:ext uri="{BB962C8B-B14F-4D97-AF65-F5344CB8AC3E}">
        <p14:creationId xmlns:p14="http://schemas.microsoft.com/office/powerpoint/2010/main" val="26731498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Acknowledgements</a:t>
            </a:r>
            <a:endParaRPr lang="zh-CN" altLang="en-US" dirty="0"/>
          </a:p>
        </p:txBody>
      </p:sp>
      <p:sp>
        <p:nvSpPr>
          <p:cNvPr id="3" name="内容占位符 2"/>
          <p:cNvSpPr>
            <a:spLocks noGrp="1"/>
          </p:cNvSpPr>
          <p:nvPr>
            <p:ph idx="1"/>
          </p:nvPr>
        </p:nvSpPr>
        <p:spPr/>
        <p:txBody>
          <a:bodyPr/>
          <a:lstStyle/>
          <a:p>
            <a:pPr algn="just"/>
            <a:r>
              <a:rPr lang="en-US" altLang="zh-CN" dirty="0" smtClean="0"/>
              <a:t>Thanks to Professor Chen for supervising my research.</a:t>
            </a:r>
          </a:p>
          <a:p>
            <a:pPr algn="just"/>
            <a:r>
              <a:rPr lang="en-US" altLang="zh-CN" dirty="0" smtClean="0"/>
              <a:t>Thanks to Mitacs and CSC for the opportunity and financial support.</a:t>
            </a:r>
          </a:p>
          <a:p>
            <a:pPr algn="just"/>
            <a:r>
              <a:rPr lang="en-US" altLang="zh-CN" dirty="0" smtClean="0"/>
              <a:t>Thanks to my family for their support.</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31</a:t>
            </a:fld>
            <a:endParaRPr lang="en-US" dirty="0"/>
          </a:p>
        </p:txBody>
      </p:sp>
    </p:spTree>
    <p:extLst>
      <p:ext uri="{BB962C8B-B14F-4D97-AF65-F5344CB8AC3E}">
        <p14:creationId xmlns:p14="http://schemas.microsoft.com/office/powerpoint/2010/main" val="24238379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a:t>Blaylock, B.K., Horel, J.D., Liston, S.T., 2017. Cloud archiving and data mining of High-Resolution Rapid Refresh forecast model output. Computers &amp; Geosciences 109, 43–50. </a:t>
            </a:r>
            <a:r>
              <a:rPr lang="en-US" altLang="zh-CN" dirty="0" smtClean="0"/>
              <a:t>doi:10.1016/j.cageo.2017.08.005</a:t>
            </a:r>
          </a:p>
          <a:p>
            <a:pPr marL="514350" indent="-514350">
              <a:buFont typeface="+mj-lt"/>
              <a:buAutoNum type="arabicPeriod"/>
            </a:pPr>
            <a:r>
              <a:rPr lang="en-US" altLang="zh-CN" dirty="0" smtClean="0"/>
              <a:t>Ebert</a:t>
            </a:r>
            <a:r>
              <a:rPr lang="en-US" altLang="zh-CN" dirty="0"/>
              <a:t>, B., 2009. Forecast Verification - Issues, Methods and FAQ [WWW Document]. URL http://www.cawcr.gov.au/projects/verification/verif_web_page.html</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32</a:t>
            </a:fld>
            <a:endParaRPr lang="en-US" dirty="0"/>
          </a:p>
        </p:txBody>
      </p:sp>
    </p:spTree>
    <p:extLst>
      <p:ext uri="{BB962C8B-B14F-4D97-AF65-F5344CB8AC3E}">
        <p14:creationId xmlns:p14="http://schemas.microsoft.com/office/powerpoint/2010/main" val="3032172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Thank you for listening!</a:t>
            </a:r>
            <a:endParaRPr lang="zh-CN" altLang="en-US" dirty="0"/>
          </a:p>
        </p:txBody>
      </p:sp>
      <p:sp>
        <p:nvSpPr>
          <p:cNvPr id="5" name="副标题 4"/>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250036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5451" y="2828836"/>
            <a:ext cx="8461099" cy="1200329"/>
          </a:xfrm>
          <a:prstGeom prst="rect">
            <a:avLst/>
          </a:prstGeom>
          <a:noFill/>
        </p:spPr>
        <p:txBody>
          <a:bodyPr wrap="none" lIns="91440" tIns="45720" rIns="91440" bIns="45720">
            <a:spAutoFit/>
          </a:bodyPr>
          <a:lstStyle/>
          <a:p>
            <a:pPr algn="ctr"/>
            <a:r>
              <a:rPr lang="en-US" altLang="zh-CN" sz="72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Supplement Materials</a:t>
            </a:r>
            <a:endParaRPr lang="zh-CN" alt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571648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sp>
        <p:nvSpPr>
          <p:cNvPr id="3" name="内容占位符 2"/>
          <p:cNvSpPr>
            <a:spLocks noGrp="1"/>
          </p:cNvSpPr>
          <p:nvPr>
            <p:ph idx="1"/>
          </p:nvPr>
        </p:nvSpPr>
        <p:spPr>
          <a:xfrm>
            <a:off x="1097281" y="1845734"/>
            <a:ext cx="5231802" cy="4023360"/>
          </a:xfrm>
        </p:spPr>
        <p:txBody>
          <a:bodyPr>
            <a:normAutofit fontScale="92500" lnSpcReduction="20000"/>
          </a:bodyPr>
          <a:lstStyle/>
          <a:p>
            <a:pPr algn="just"/>
            <a:r>
              <a:rPr lang="en-US" altLang="zh-CN" dirty="0" smtClean="0"/>
              <a:t>Radar + Gauge Estimates: StageII</a:t>
            </a:r>
          </a:p>
          <a:p>
            <a:pPr lvl="1" algn="just"/>
            <a:r>
              <a:rPr lang="en-US" altLang="zh-CN" dirty="0" smtClean="0"/>
              <a:t>Spatial Resolution: 4km</a:t>
            </a:r>
          </a:p>
          <a:p>
            <a:pPr lvl="1" algn="just"/>
            <a:r>
              <a:rPr lang="en-US" altLang="zh-CN" dirty="0" smtClean="0"/>
              <a:t>Temporal Resolution: 1h</a:t>
            </a:r>
          </a:p>
          <a:p>
            <a:pPr lvl="1" algn="just"/>
            <a:r>
              <a:rPr lang="en-US" altLang="zh-CN" dirty="0" smtClean="0"/>
              <a:t>Domain: CONUS</a:t>
            </a:r>
          </a:p>
          <a:p>
            <a:pPr marL="444500" lvl="1" indent="-444500" algn="just">
              <a:lnSpc>
                <a:spcPct val="100000"/>
              </a:lnSpc>
              <a:spcBef>
                <a:spcPts val="1200"/>
              </a:spcBef>
              <a:spcAft>
                <a:spcPts val="200"/>
              </a:spcAft>
              <a:buSzPct val="80000"/>
              <a:buFont typeface="Wingdings" panose="05000000000000000000" pitchFamily="2" charset="2"/>
              <a:buChar char="u"/>
            </a:pPr>
            <a:r>
              <a:rPr lang="en-US" altLang="zh-CN" sz="2800" dirty="0"/>
              <a:t>National multi-sensor hourly precipitation analysis, based on hourly radar precipitation estimates from the ~140 WSR-88D radars over CONUS, and the ~3,000 automated gauge reports transmitted via the GOES Data Collection Platform.</a:t>
            </a:r>
            <a:endParaRPr lang="zh-CN" altLang="en-US" sz="2800" dirty="0"/>
          </a:p>
        </p:txBody>
      </p:sp>
      <p:pic>
        <p:nvPicPr>
          <p:cNvPr id="4" name="图片 3"/>
          <p:cNvPicPr>
            <a:picLocks noChangeAspect="1"/>
          </p:cNvPicPr>
          <p:nvPr/>
        </p:nvPicPr>
        <p:blipFill>
          <a:blip r:embed="rId3"/>
          <a:stretch>
            <a:fillRect/>
          </a:stretch>
        </p:blipFill>
        <p:spPr>
          <a:xfrm>
            <a:off x="6392849" y="1737360"/>
            <a:ext cx="5799151" cy="2750000"/>
          </a:xfrm>
          <a:prstGeom prst="rect">
            <a:avLst/>
          </a:prstGeom>
        </p:spPr>
      </p:pic>
      <p:sp>
        <p:nvSpPr>
          <p:cNvPr id="5" name="文本框 4"/>
          <p:cNvSpPr txBox="1"/>
          <p:nvPr/>
        </p:nvSpPr>
        <p:spPr>
          <a:xfrm>
            <a:off x="6508376" y="4487360"/>
            <a:ext cx="5504330" cy="646331"/>
          </a:xfrm>
          <a:prstGeom prst="rect">
            <a:avLst/>
          </a:prstGeom>
          <a:noFill/>
        </p:spPr>
        <p:txBody>
          <a:bodyPr wrap="square" rtlCol="0">
            <a:spAutoFit/>
          </a:bodyPr>
          <a:lstStyle/>
          <a:p>
            <a:r>
              <a:rPr lang="en-US" altLang="zh-CN" dirty="0"/>
              <a:t>Snapshot of a one-hour Stage II (left) and Stage IV (right) analysis.</a:t>
            </a:r>
            <a:endParaRPr lang="zh-CN" altLang="en-US" dirty="0"/>
          </a:p>
        </p:txBody>
      </p:sp>
      <p:sp>
        <p:nvSpPr>
          <p:cNvPr id="6" name="灯片编号占位符 5"/>
          <p:cNvSpPr>
            <a:spLocks noGrp="1"/>
          </p:cNvSpPr>
          <p:nvPr>
            <p:ph type="sldNum" sz="quarter" idx="12"/>
          </p:nvPr>
        </p:nvSpPr>
        <p:spPr/>
        <p:txBody>
          <a:bodyPr/>
          <a:lstStyle/>
          <a:p>
            <a:fld id="{4CE482DC-2269-4F26-9D2A-7E44B1A4CD85}" type="slidenum">
              <a:rPr lang="en-US" smtClean="0"/>
              <a:t>35</a:t>
            </a:fld>
            <a:endParaRPr lang="en-US" dirty="0"/>
          </a:p>
        </p:txBody>
      </p:sp>
    </p:spTree>
    <p:extLst>
      <p:ext uri="{BB962C8B-B14F-4D97-AF65-F5344CB8AC3E}">
        <p14:creationId xmlns:p14="http://schemas.microsoft.com/office/powerpoint/2010/main" val="2536585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ABI Rainfall Rate Algorithm</a:t>
            </a:r>
            <a:endParaRPr lang="zh-CN" altLang="en-US" dirty="0"/>
          </a:p>
        </p:txBody>
      </p:sp>
      <p:sp>
        <p:nvSpPr>
          <p:cNvPr id="3" name="内容占位符 2"/>
          <p:cNvSpPr>
            <a:spLocks noGrp="1"/>
          </p:cNvSpPr>
          <p:nvPr>
            <p:ph idx="1"/>
          </p:nvPr>
        </p:nvSpPr>
        <p:spPr/>
        <p:txBody>
          <a:bodyPr>
            <a:normAutofit/>
          </a:bodyPr>
          <a:lstStyle/>
          <a:p>
            <a:pPr algn="just"/>
            <a:r>
              <a:rPr lang="en-US" altLang="zh-CN" dirty="0"/>
              <a:t>The rain rate algorithm identifies raining pixels and derives rain rates on a pixel level </a:t>
            </a:r>
            <a:r>
              <a:rPr lang="en-US" altLang="zh-CN" dirty="0" smtClean="0"/>
              <a:t>in ABI </a:t>
            </a:r>
            <a:r>
              <a:rPr lang="en-US" altLang="zh-CN" dirty="0"/>
              <a:t>imagery. Its calibration is based on matches of ABI data with microwave (MW</a:t>
            </a:r>
            <a:r>
              <a:rPr lang="en-US" altLang="zh-CN" dirty="0" smtClean="0"/>
              <a:t>)-derived </a:t>
            </a:r>
            <a:r>
              <a:rPr lang="en-US" altLang="zh-CN" dirty="0"/>
              <a:t>rainfall rates, which are considered to be the most accurate estimates </a:t>
            </a:r>
            <a:r>
              <a:rPr lang="en-US" altLang="zh-CN" dirty="0" smtClean="0"/>
              <a:t>of instantaneous </a:t>
            </a:r>
            <a:r>
              <a:rPr lang="en-US" altLang="zh-CN" dirty="0"/>
              <a:t>rainfall rate available from satellite data. The ABI rain rate algorithm </a:t>
            </a:r>
            <a:r>
              <a:rPr lang="en-US" altLang="zh-CN" dirty="0" smtClean="0"/>
              <a:t>is based </a:t>
            </a:r>
            <a:r>
              <a:rPr lang="en-US" altLang="zh-CN" dirty="0"/>
              <a:t>on the Self-Calibrating Multivariate Precipitation Retrieval (</a:t>
            </a:r>
            <a:r>
              <a:rPr lang="en-US" altLang="zh-CN" dirty="0" err="1"/>
              <a:t>SCaMPR</a:t>
            </a:r>
            <a:r>
              <a:rPr lang="en-US" altLang="zh-CN" dirty="0"/>
              <a:t>) </a:t>
            </a:r>
            <a:r>
              <a:rPr lang="en-US" altLang="zh-CN" dirty="0" smtClean="0"/>
              <a:t>algorithm first </a:t>
            </a:r>
            <a:r>
              <a:rPr lang="en-US" altLang="zh-CN" dirty="0"/>
              <a:t>described in </a:t>
            </a:r>
            <a:r>
              <a:rPr lang="en-US" altLang="zh-CN" dirty="0" err="1"/>
              <a:t>Kuligowski</a:t>
            </a:r>
            <a:r>
              <a:rPr lang="en-US" altLang="zh-CN" dirty="0"/>
              <a:t> (2002).</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36</a:t>
            </a:fld>
            <a:endParaRPr lang="en-US" dirty="0"/>
          </a:p>
        </p:txBody>
      </p:sp>
    </p:spTree>
    <p:extLst>
      <p:ext uri="{BB962C8B-B14F-4D97-AF65-F5344CB8AC3E}">
        <p14:creationId xmlns:p14="http://schemas.microsoft.com/office/powerpoint/2010/main" val="265130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ABI Rainfall Rate Algorithm</a:t>
            </a:r>
            <a:endParaRPr lang="zh-CN" altLang="en-US" dirty="0"/>
          </a:p>
        </p:txBody>
      </p:sp>
      <p:sp>
        <p:nvSpPr>
          <p:cNvPr id="3" name="内容占位符 2"/>
          <p:cNvSpPr>
            <a:spLocks noGrp="1"/>
          </p:cNvSpPr>
          <p:nvPr>
            <p:ph idx="1"/>
          </p:nvPr>
        </p:nvSpPr>
        <p:spPr/>
        <p:txBody>
          <a:bodyPr>
            <a:normAutofit/>
          </a:bodyPr>
          <a:lstStyle/>
          <a:p>
            <a:pPr marL="0" indent="0" algn="just">
              <a:buNone/>
            </a:pPr>
            <a:r>
              <a:rPr lang="en-US" altLang="zh-CN" dirty="0"/>
              <a:t>The algorithm derives rainfall rate fields in two steps:</a:t>
            </a:r>
          </a:p>
          <a:p>
            <a:pPr algn="just"/>
            <a:r>
              <a:rPr lang="en-US" altLang="zh-CN" dirty="0" smtClean="0"/>
              <a:t>Identify </a:t>
            </a:r>
            <a:r>
              <a:rPr lang="en-US" altLang="zh-CN" dirty="0"/>
              <a:t>pixels that are experiencing rainfall. The predictors and </a:t>
            </a:r>
            <a:r>
              <a:rPr lang="en-US" altLang="zh-CN" dirty="0" smtClean="0"/>
              <a:t>predictor coefficients </a:t>
            </a:r>
            <a:r>
              <a:rPr lang="en-US" altLang="zh-CN" dirty="0"/>
              <a:t>for detecting rainfall are derived using discriminant analysis in </a:t>
            </a:r>
            <a:r>
              <a:rPr lang="en-US" altLang="zh-CN" dirty="0" smtClean="0"/>
              <a:t>a calibration </a:t>
            </a:r>
            <a:r>
              <a:rPr lang="en-US" altLang="zh-CN" dirty="0"/>
              <a:t>against MW-retrieved rainfall areas.</a:t>
            </a:r>
          </a:p>
          <a:p>
            <a:pPr algn="just"/>
            <a:r>
              <a:rPr lang="en-US" altLang="zh-CN" dirty="0" smtClean="0"/>
              <a:t>Retrieve </a:t>
            </a:r>
            <a:r>
              <a:rPr lang="en-US" altLang="zh-CN" dirty="0"/>
              <a:t>rainfall rates for pixels where rainfall has been detected. The </a:t>
            </a:r>
            <a:r>
              <a:rPr lang="en-US" altLang="zh-CN" dirty="0" smtClean="0"/>
              <a:t>predictors and </a:t>
            </a:r>
            <a:r>
              <a:rPr lang="en-US" altLang="zh-CN" dirty="0"/>
              <a:t>predictor coefficients for retrieving rainfall rate are derived using </a:t>
            </a:r>
            <a:r>
              <a:rPr lang="en-US" altLang="zh-CN" dirty="0" smtClean="0"/>
              <a:t>stepwise forward </a:t>
            </a:r>
            <a:r>
              <a:rPr lang="en-US" altLang="zh-CN" dirty="0"/>
              <a:t>linear regression in a calibration against MW-retrieved rainfall rates.</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37</a:t>
            </a:fld>
            <a:endParaRPr lang="en-US" dirty="0"/>
          </a:p>
        </p:txBody>
      </p:sp>
    </p:spTree>
    <p:extLst>
      <p:ext uri="{BB962C8B-B14F-4D97-AF65-F5344CB8AC3E}">
        <p14:creationId xmlns:p14="http://schemas.microsoft.com/office/powerpoint/2010/main" val="3828834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About </a:t>
            </a:r>
            <a:r>
              <a:rPr lang="en-US" altLang="zh-CN" dirty="0" err="1" smtClean="0"/>
              <a:t>StageIV</a:t>
            </a:r>
            <a:endParaRPr lang="zh-CN" altLang="en-US" dirty="0"/>
          </a:p>
        </p:txBody>
      </p:sp>
      <p:sp>
        <p:nvSpPr>
          <p:cNvPr id="3" name="内容占位符 2"/>
          <p:cNvSpPr>
            <a:spLocks noGrp="1"/>
          </p:cNvSpPr>
          <p:nvPr>
            <p:ph idx="1"/>
          </p:nvPr>
        </p:nvSpPr>
        <p:spPr/>
        <p:txBody>
          <a:bodyPr>
            <a:normAutofit fontScale="92500" lnSpcReduction="10000"/>
          </a:bodyPr>
          <a:lstStyle/>
          <a:p>
            <a:pPr algn="just"/>
            <a:r>
              <a:rPr lang="en-US" altLang="zh-CN" dirty="0"/>
              <a:t>In late 2001 NCEP began to routinely </a:t>
            </a:r>
            <a:r>
              <a:rPr lang="en-US" altLang="zh-CN" dirty="0" smtClean="0"/>
              <a:t>generate another </a:t>
            </a:r>
            <a:r>
              <a:rPr lang="en-US" altLang="zh-CN" dirty="0"/>
              <a:t>national multi-sensor analysis, </a:t>
            </a:r>
            <a:r>
              <a:rPr lang="en-US" altLang="zh-CN" dirty="0" smtClean="0"/>
              <a:t>the “NCEP </a:t>
            </a:r>
            <a:r>
              <a:rPr lang="en-US" altLang="zh-CN" dirty="0"/>
              <a:t>Stage IV”, mosaicked from the </a:t>
            </a:r>
            <a:r>
              <a:rPr lang="en-US" altLang="zh-CN" dirty="0" smtClean="0"/>
              <a:t>regional multi-sensor </a:t>
            </a:r>
            <a:r>
              <a:rPr lang="en-US" altLang="zh-CN" dirty="0"/>
              <a:t>1h and 6h analyses produced </a:t>
            </a:r>
            <a:r>
              <a:rPr lang="en-US" altLang="zh-CN" dirty="0" smtClean="0"/>
              <a:t>by the </a:t>
            </a:r>
            <a:r>
              <a:rPr lang="en-US" altLang="zh-CN" dirty="0"/>
              <a:t>12 </a:t>
            </a:r>
            <a:r>
              <a:rPr lang="en-US" altLang="zh-CN" dirty="0" err="1"/>
              <a:t>ConUS</a:t>
            </a:r>
            <a:r>
              <a:rPr lang="en-US" altLang="zh-CN" dirty="0"/>
              <a:t> RFCs.</a:t>
            </a:r>
          </a:p>
          <a:p>
            <a:pPr algn="just"/>
            <a:r>
              <a:rPr lang="en-US" altLang="zh-CN" dirty="0"/>
              <a:t>The regional analyses done at the RFCs </a:t>
            </a:r>
            <a:r>
              <a:rPr lang="en-US" altLang="zh-CN" dirty="0" smtClean="0"/>
              <a:t>use more </a:t>
            </a:r>
            <a:r>
              <a:rPr lang="en-US" altLang="zh-CN" dirty="0"/>
              <a:t>advanced versions of the </a:t>
            </a:r>
            <a:r>
              <a:rPr lang="en-US" altLang="zh-CN" dirty="0" smtClean="0"/>
              <a:t>multi-sensor analysis </a:t>
            </a:r>
            <a:r>
              <a:rPr lang="en-US" altLang="zh-CN" dirty="0"/>
              <a:t>algorithm (e.g. Fulton and </a:t>
            </a:r>
            <a:r>
              <a:rPr lang="en-US" altLang="zh-CN" dirty="0" err="1" smtClean="0"/>
              <a:t>Kondragunta</a:t>
            </a:r>
            <a:r>
              <a:rPr lang="en-US" altLang="zh-CN" dirty="0" smtClean="0"/>
              <a:t>, 2002</a:t>
            </a:r>
            <a:r>
              <a:rPr lang="en-US" altLang="zh-CN" dirty="0"/>
              <a:t>) and benefit from some manual </a:t>
            </a:r>
            <a:r>
              <a:rPr lang="en-US" altLang="zh-CN" dirty="0" smtClean="0"/>
              <a:t>quality control </a:t>
            </a:r>
            <a:r>
              <a:rPr lang="en-US" altLang="zh-CN" dirty="0"/>
              <a:t>(QC) steps at the RFCs. Each </a:t>
            </a:r>
            <a:r>
              <a:rPr lang="en-US" altLang="zh-CN" dirty="0" smtClean="0"/>
              <a:t>RFC typically </a:t>
            </a:r>
            <a:r>
              <a:rPr lang="en-US" altLang="zh-CN" dirty="0"/>
              <a:t>generate each hourly/6-hourly </a:t>
            </a:r>
            <a:r>
              <a:rPr lang="en-US" altLang="zh-CN" dirty="0" smtClean="0"/>
              <a:t>analysis twice</a:t>
            </a:r>
            <a:r>
              <a:rPr lang="en-US" altLang="zh-CN" dirty="0"/>
              <a:t>, the first in the automated mode, </a:t>
            </a:r>
            <a:r>
              <a:rPr lang="en-US" altLang="zh-CN" dirty="0" smtClean="0"/>
              <a:t>done soon </a:t>
            </a:r>
            <a:r>
              <a:rPr lang="en-US" altLang="zh-CN" dirty="0"/>
              <a:t>after the end of the accumulation </a:t>
            </a:r>
            <a:r>
              <a:rPr lang="en-US" altLang="zh-CN" dirty="0" smtClean="0"/>
              <a:t>time period</a:t>
            </a:r>
            <a:r>
              <a:rPr lang="en-US" altLang="zh-CN" dirty="0"/>
              <a:t>, with no manual QC. The analysis is </a:t>
            </a:r>
            <a:r>
              <a:rPr lang="en-US" altLang="zh-CN" dirty="0" smtClean="0"/>
              <a:t>rerun several </a:t>
            </a:r>
            <a:r>
              <a:rPr lang="en-US" altLang="zh-CN" dirty="0"/>
              <a:t>hours later in manual mode, </a:t>
            </a:r>
            <a:r>
              <a:rPr lang="en-US" altLang="zh-CN" dirty="0" smtClean="0"/>
              <a:t>where manual </a:t>
            </a:r>
            <a:r>
              <a:rPr lang="en-US" altLang="zh-CN" dirty="0"/>
              <a:t>QC is performed by a human analyst.</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38</a:t>
            </a:fld>
            <a:endParaRPr lang="en-US" dirty="0"/>
          </a:p>
        </p:txBody>
      </p:sp>
    </p:spTree>
    <p:extLst>
      <p:ext uri="{BB962C8B-B14F-4D97-AF65-F5344CB8AC3E}">
        <p14:creationId xmlns:p14="http://schemas.microsoft.com/office/powerpoint/2010/main" val="3809181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About </a:t>
            </a:r>
            <a:r>
              <a:rPr lang="en-US" altLang="zh-CN" dirty="0" err="1" smtClean="0"/>
              <a:t>StageIV</a:t>
            </a:r>
            <a:endParaRPr lang="zh-CN" altLang="en-US" dirty="0"/>
          </a:p>
        </p:txBody>
      </p:sp>
      <p:sp>
        <p:nvSpPr>
          <p:cNvPr id="3" name="内容占位符 2"/>
          <p:cNvSpPr>
            <a:spLocks noGrp="1"/>
          </p:cNvSpPr>
          <p:nvPr>
            <p:ph idx="1"/>
          </p:nvPr>
        </p:nvSpPr>
        <p:spPr/>
        <p:txBody>
          <a:bodyPr>
            <a:normAutofit fontScale="92500" lnSpcReduction="20000"/>
          </a:bodyPr>
          <a:lstStyle/>
          <a:p>
            <a:pPr marL="0" indent="0" algn="just">
              <a:buNone/>
            </a:pPr>
            <a:r>
              <a:rPr lang="en-US" altLang="zh-CN" dirty="0"/>
              <a:t>At NCEP, the mosaicking for each </a:t>
            </a:r>
            <a:r>
              <a:rPr lang="en-US" altLang="zh-CN" dirty="0" smtClean="0"/>
              <a:t>hour/6-hour period </a:t>
            </a:r>
            <a:r>
              <a:rPr lang="en-US" altLang="zh-CN" dirty="0"/>
              <a:t>is done via the following steps:</a:t>
            </a:r>
          </a:p>
          <a:p>
            <a:pPr algn="just"/>
            <a:r>
              <a:rPr lang="en-US" altLang="zh-CN" dirty="0" smtClean="0"/>
              <a:t>Gather </a:t>
            </a:r>
            <a:r>
              <a:rPr lang="en-US" altLang="zh-CN" dirty="0"/>
              <a:t>all regional analyses available </a:t>
            </a:r>
            <a:r>
              <a:rPr lang="en-US" altLang="zh-CN" dirty="0" smtClean="0"/>
              <a:t>for that </a:t>
            </a:r>
            <a:r>
              <a:rPr lang="en-US" altLang="zh-CN" dirty="0"/>
              <a:t>accumulation period; map the </a:t>
            </a:r>
            <a:r>
              <a:rPr lang="en-US" altLang="zh-CN" dirty="0" smtClean="0"/>
              <a:t>regional grid </a:t>
            </a:r>
            <a:r>
              <a:rPr lang="en-US" altLang="zh-CN" dirty="0"/>
              <a:t>values to the national HRAP </a:t>
            </a:r>
            <a:r>
              <a:rPr lang="en-US" altLang="zh-CN" dirty="0" smtClean="0"/>
              <a:t>grid.</a:t>
            </a:r>
          </a:p>
          <a:p>
            <a:pPr algn="just"/>
            <a:r>
              <a:rPr lang="en-US" altLang="zh-CN" dirty="0" smtClean="0"/>
              <a:t>If </a:t>
            </a:r>
            <a:r>
              <a:rPr lang="en-US" altLang="zh-CN" dirty="0"/>
              <a:t>a point on the national HRAP grid falls </a:t>
            </a:r>
            <a:r>
              <a:rPr lang="en-US" altLang="zh-CN" dirty="0" smtClean="0"/>
              <a:t>into one </a:t>
            </a:r>
            <a:r>
              <a:rPr lang="en-US" altLang="zh-CN" dirty="0"/>
              <a:t>of the RFC’s </a:t>
            </a:r>
            <a:r>
              <a:rPr lang="en-US" altLang="zh-CN" dirty="0" smtClean="0"/>
              <a:t>domain, then the </a:t>
            </a:r>
            <a:r>
              <a:rPr lang="en-US" altLang="zh-CN" dirty="0"/>
              <a:t>value from that RFC’s analysis is </a:t>
            </a:r>
            <a:r>
              <a:rPr lang="en-US" altLang="zh-CN" dirty="0" smtClean="0"/>
              <a:t>used for </a:t>
            </a:r>
            <a:r>
              <a:rPr lang="en-US" altLang="zh-CN" dirty="0"/>
              <a:t>this </a:t>
            </a:r>
            <a:r>
              <a:rPr lang="en-US" altLang="zh-CN" dirty="0" smtClean="0"/>
              <a:t>point.</a:t>
            </a:r>
            <a:endParaRPr lang="en-US" altLang="zh-CN" dirty="0"/>
          </a:p>
          <a:p>
            <a:pPr algn="just"/>
            <a:r>
              <a:rPr lang="en-US" altLang="zh-CN" dirty="0" smtClean="0"/>
              <a:t>If </a:t>
            </a:r>
            <a:r>
              <a:rPr lang="en-US" altLang="zh-CN" dirty="0"/>
              <a:t>a point on the national HRAP grid is not </a:t>
            </a:r>
            <a:r>
              <a:rPr lang="en-US" altLang="zh-CN" dirty="0" smtClean="0"/>
              <a:t>in any </a:t>
            </a:r>
            <a:r>
              <a:rPr lang="en-US" altLang="zh-CN" dirty="0"/>
              <a:t>of the RFC’s domain, but is covered </a:t>
            </a:r>
            <a:r>
              <a:rPr lang="en-US" altLang="zh-CN" dirty="0" smtClean="0"/>
              <a:t>by one </a:t>
            </a:r>
            <a:r>
              <a:rPr lang="en-US" altLang="zh-CN" dirty="0"/>
              <a:t>or more RFC’s analysis grid(s) (</a:t>
            </a:r>
            <a:r>
              <a:rPr lang="en-US" altLang="zh-CN" dirty="0" smtClean="0"/>
              <a:t>an RFC’s </a:t>
            </a:r>
            <a:r>
              <a:rPr lang="en-US" altLang="zh-CN" dirty="0"/>
              <a:t>analysis grid is a regional </a:t>
            </a:r>
            <a:r>
              <a:rPr lang="en-US" altLang="zh-CN" dirty="0" smtClean="0"/>
              <a:t>polar stereographic </a:t>
            </a:r>
            <a:r>
              <a:rPr lang="en-US" altLang="zh-CN" dirty="0"/>
              <a:t>HRAP grid that </a:t>
            </a:r>
            <a:r>
              <a:rPr lang="en-US" altLang="zh-CN" dirty="0" smtClean="0"/>
              <a:t>encompasses the </a:t>
            </a:r>
            <a:r>
              <a:rPr lang="en-US" altLang="zh-CN" dirty="0"/>
              <a:t>RFC’s domain), then the average </a:t>
            </a:r>
            <a:r>
              <a:rPr lang="en-US" altLang="zh-CN" dirty="0" smtClean="0"/>
              <a:t>value of </a:t>
            </a:r>
            <a:r>
              <a:rPr lang="en-US" altLang="zh-CN" dirty="0"/>
              <a:t>all regional analyses covering this point </a:t>
            </a:r>
            <a:r>
              <a:rPr lang="en-US" altLang="zh-CN" dirty="0" smtClean="0"/>
              <a:t>is used </a:t>
            </a:r>
            <a:r>
              <a:rPr lang="en-US" altLang="zh-CN" dirty="0"/>
              <a:t>as the mosaic value.</a:t>
            </a:r>
            <a:endParaRPr lang="zh-CN" altLang="en-US" dirty="0"/>
          </a:p>
        </p:txBody>
      </p:sp>
      <p:sp>
        <p:nvSpPr>
          <p:cNvPr id="4" name="灯片编号占位符 3"/>
          <p:cNvSpPr>
            <a:spLocks noGrp="1"/>
          </p:cNvSpPr>
          <p:nvPr>
            <p:ph type="sldNum" sz="quarter" idx="12"/>
          </p:nvPr>
        </p:nvSpPr>
        <p:spPr/>
        <p:txBody>
          <a:bodyPr/>
          <a:lstStyle/>
          <a:p>
            <a:fld id="{4CE482DC-2269-4F26-9D2A-7E44B1A4CD85}" type="slidenum">
              <a:rPr lang="en-US" smtClean="0"/>
              <a:t>39</a:t>
            </a:fld>
            <a:endParaRPr lang="en-US" dirty="0"/>
          </a:p>
        </p:txBody>
      </p:sp>
    </p:spTree>
    <p:extLst>
      <p:ext uri="{BB962C8B-B14F-4D97-AF65-F5344CB8AC3E}">
        <p14:creationId xmlns:p14="http://schemas.microsoft.com/office/powerpoint/2010/main" val="113018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zh-CN" altLang="en-US" dirty="0"/>
          </a:p>
        </p:txBody>
      </p:sp>
      <p:sp>
        <p:nvSpPr>
          <p:cNvPr id="3" name="内容占位符 2"/>
          <p:cNvSpPr>
            <a:spLocks noGrp="1"/>
          </p:cNvSpPr>
          <p:nvPr>
            <p:ph idx="1"/>
          </p:nvPr>
        </p:nvSpPr>
        <p:spPr/>
        <p:txBody>
          <a:bodyPr/>
          <a:lstStyle/>
          <a:p>
            <a:pPr algn="just"/>
            <a:r>
              <a:rPr lang="en-US" altLang="zh-CN" dirty="0" smtClean="0"/>
              <a:t>Observation including satellite, radar and rain gauge data is combined with model to produce analysis field.</a:t>
            </a:r>
          </a:p>
          <a:p>
            <a:pPr algn="just"/>
            <a:r>
              <a:rPr lang="en-US" altLang="zh-CN" dirty="0" smtClean="0"/>
              <a:t>Error structure of observations and forecasts have to be understood to improve data assimilation.</a:t>
            </a:r>
            <a:endParaRPr lang="zh-CN" altLang="en-US" dirty="0"/>
          </a:p>
        </p:txBody>
      </p:sp>
      <p:pic>
        <p:nvPicPr>
          <p:cNvPr id="4" name="图片 3"/>
          <p:cNvPicPr>
            <a:picLocks noChangeAspect="1"/>
          </p:cNvPicPr>
          <p:nvPr/>
        </p:nvPicPr>
        <p:blipFill>
          <a:blip r:embed="rId3"/>
          <a:stretch>
            <a:fillRect/>
          </a:stretch>
        </p:blipFill>
        <p:spPr>
          <a:xfrm>
            <a:off x="2815303" y="3857414"/>
            <a:ext cx="6622354" cy="1828958"/>
          </a:xfrm>
          <a:prstGeom prst="rect">
            <a:avLst/>
          </a:prstGeom>
        </p:spPr>
      </p:pic>
      <p:sp>
        <p:nvSpPr>
          <p:cNvPr id="5" name="灯片编号占位符 4"/>
          <p:cNvSpPr>
            <a:spLocks noGrp="1"/>
          </p:cNvSpPr>
          <p:nvPr>
            <p:ph type="sldNum" sz="quarter" idx="12"/>
          </p:nvPr>
        </p:nvSpPr>
        <p:spPr/>
        <p:txBody>
          <a:bodyPr/>
          <a:lstStyle/>
          <a:p>
            <a:fld id="{4CE482DC-2269-4F26-9D2A-7E44B1A4CD85}" type="slidenum">
              <a:rPr lang="en-US" smtClean="0"/>
              <a:t>4</a:t>
            </a:fld>
            <a:endParaRPr lang="en-US" dirty="0"/>
          </a:p>
        </p:txBody>
      </p:sp>
      <p:cxnSp>
        <p:nvCxnSpPr>
          <p:cNvPr id="7" name="直接连接符 6"/>
          <p:cNvCxnSpPr/>
          <p:nvPr/>
        </p:nvCxnSpPr>
        <p:spPr>
          <a:xfrm>
            <a:off x="5020887" y="2277687"/>
            <a:ext cx="11305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 name="直接连接符 9"/>
          <p:cNvCxnSpPr/>
          <p:nvPr/>
        </p:nvCxnSpPr>
        <p:spPr>
          <a:xfrm>
            <a:off x="6384174" y="2277687"/>
            <a:ext cx="88115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直接连接符 11"/>
          <p:cNvCxnSpPr/>
          <p:nvPr/>
        </p:nvCxnSpPr>
        <p:spPr>
          <a:xfrm>
            <a:off x="8163099" y="2277687"/>
            <a:ext cx="170410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直接连接符 13"/>
          <p:cNvCxnSpPr/>
          <p:nvPr/>
        </p:nvCxnSpPr>
        <p:spPr>
          <a:xfrm>
            <a:off x="3760124" y="2712720"/>
            <a:ext cx="99475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4710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09918"/>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Bias score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𝐵𝐼𝐴𝑆</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𝐻𝑖𝑡𝑠</m:t>
                          </m:r>
                          <m:r>
                            <a:rPr lang="en-US" altLang="zh-CN" sz="2400" i="1">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den>
                      </m:f>
                    </m:oMath>
                  </m:oMathPara>
                </a14:m>
                <a:endParaRPr lang="en-US" altLang="zh-CN" sz="2800" dirty="0" smtClean="0"/>
              </a:p>
              <a:p>
                <a:pPr algn="just"/>
                <a:r>
                  <a:rPr lang="en-US" altLang="zh-CN" sz="2800" b="1" dirty="0" smtClean="0"/>
                  <a:t>Answer the question</a:t>
                </a:r>
                <a:r>
                  <a:rPr lang="en-US" altLang="zh-CN" sz="2800" dirty="0"/>
                  <a:t>: How did the forecast frequency of "yes" events compare to </a:t>
                </a:r>
                <a:r>
                  <a:rPr lang="en-US" altLang="zh-CN" sz="2800" dirty="0" smtClean="0"/>
                  <a:t>the observed </a:t>
                </a:r>
                <a:r>
                  <a:rPr lang="en-US" altLang="zh-CN" sz="2800" dirty="0"/>
                  <a:t>frequency of "yes" events?</a:t>
                </a:r>
                <a:endParaRPr lang="en-US" altLang="zh-CN" sz="2800" dirty="0" smtClean="0"/>
              </a:p>
              <a:p>
                <a:pPr algn="just">
                  <a:tabLst>
                    <a:tab pos="3325813" algn="l"/>
                  </a:tabLst>
                </a:pPr>
                <a:r>
                  <a:rPr lang="en-US" altLang="zh-CN" sz="2800" b="1" dirty="0" smtClean="0"/>
                  <a:t>Range</a:t>
                </a:r>
                <a:r>
                  <a:rPr lang="en-US" altLang="zh-CN" sz="2800" dirty="0" smtClean="0"/>
                  <a:t>: 0 – +∞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09918"/>
              </a:xfrm>
              <a:prstGeom prst="rect">
                <a:avLst/>
              </a:prstGeom>
              <a:blipFill rotWithShape="0">
                <a:blip r:embed="rId3"/>
                <a:stretch>
                  <a:fillRect l="-1183" t="-2427" r="-1243" b="-6553"/>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337835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23319"/>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False alarm ratio</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𝐹𝐴𝑅</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den>
                      </m:f>
                    </m:oMath>
                  </m:oMathPara>
                </a14:m>
                <a:endParaRPr lang="en-US" altLang="zh-CN" sz="2800" dirty="0" smtClean="0"/>
              </a:p>
              <a:p>
                <a:pPr algn="just"/>
                <a:r>
                  <a:rPr lang="en-US" altLang="zh-CN" sz="2800" b="1" dirty="0" smtClean="0"/>
                  <a:t>Answer the question</a:t>
                </a:r>
                <a:r>
                  <a:rPr lang="en-US" altLang="zh-CN" sz="2800" dirty="0"/>
                  <a:t>: What fraction of the predicted "yes" events actually did not </a:t>
                </a:r>
                <a:r>
                  <a:rPr lang="en-US" altLang="zh-CN" sz="2800" dirty="0" smtClean="0"/>
                  <a:t>occur (i.e</a:t>
                </a:r>
                <a:r>
                  <a:rPr lang="en-US" altLang="zh-CN" sz="2800" dirty="0"/>
                  <a:t>., were false alarms)?</a:t>
                </a:r>
                <a:endParaRPr lang="en-US" altLang="zh-CN" sz="2800" dirty="0" smtClean="0"/>
              </a:p>
              <a:p>
                <a:pPr algn="just">
                  <a:tabLst>
                    <a:tab pos="3325813" algn="l"/>
                  </a:tabLst>
                </a:pPr>
                <a:r>
                  <a:rPr lang="en-US" altLang="zh-CN" sz="2800" b="1" dirty="0" smtClean="0"/>
                  <a:t>Range</a:t>
                </a:r>
                <a:r>
                  <a:rPr lang="en-US" altLang="zh-CN" sz="2800" dirty="0" smtClean="0"/>
                  <a:t>: 0 – 1	</a:t>
                </a:r>
                <a:r>
                  <a:rPr lang="en-US" altLang="zh-CN" sz="2800" b="1" dirty="0" smtClean="0"/>
                  <a:t>Perfect Score</a:t>
                </a:r>
                <a:r>
                  <a:rPr lang="en-US" altLang="zh-CN" sz="2800" dirty="0" smtClean="0"/>
                  <a:t>: 0</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23319"/>
              </a:xfrm>
              <a:prstGeom prst="rect">
                <a:avLst/>
              </a:prstGeom>
              <a:blipFill rotWithShape="0">
                <a:blip r:embed="rId3"/>
                <a:stretch>
                  <a:fillRect l="-1183" t="-2415" r="-1243" b="-6039"/>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1229320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3000630"/>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Equitable Threat Score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𝐸𝑇𝑆</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𝐻𝑖𝑡</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𝑟𝑎𝑛𝑑𝑜𝑚</m:t>
                              </m:r>
                            </m:sub>
                          </m:sSub>
                        </m:num>
                        <m:den>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𝐻𝑖𝑡</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𝑟𝑎𝑛𝑑𝑜𝑚</m:t>
                              </m:r>
                            </m:sub>
                          </m:sSub>
                        </m:den>
                      </m:f>
                    </m:oMath>
                  </m:oMathPara>
                </a14:m>
                <a:endParaRPr lang="en-US" altLang="zh-CN" sz="2800" dirty="0" smtClean="0"/>
              </a:p>
              <a:p>
                <a:pPr algn="just"/>
                <a:r>
                  <a:rPr lang="en-US" altLang="zh-CN" sz="2800" b="1" dirty="0" smtClean="0"/>
                  <a:t>Answer the question</a:t>
                </a:r>
                <a:r>
                  <a:rPr lang="en-US" altLang="zh-CN" sz="2800" dirty="0"/>
                  <a:t>: How well did the forecast "yes" events correspond to the </a:t>
                </a:r>
                <a:r>
                  <a:rPr lang="en-US" altLang="zh-CN" sz="2800" dirty="0" smtClean="0"/>
                  <a:t>observed "yes</a:t>
                </a:r>
                <a:r>
                  <a:rPr lang="en-US" altLang="zh-CN" sz="2800" dirty="0"/>
                  <a:t>" events (accounting for hits due to chance</a:t>
                </a:r>
                <a:r>
                  <a:rPr lang="en-US" altLang="zh-CN" sz="2800" dirty="0" smtClean="0"/>
                  <a:t>)?</a:t>
                </a:r>
              </a:p>
              <a:p>
                <a:pPr algn="just">
                  <a:tabLst>
                    <a:tab pos="3325813" algn="l"/>
                  </a:tabLst>
                </a:pPr>
                <a:r>
                  <a:rPr lang="en-US" altLang="zh-CN" sz="2800" b="1" dirty="0" smtClean="0"/>
                  <a:t>Range</a:t>
                </a:r>
                <a:r>
                  <a:rPr lang="en-US" altLang="zh-CN" sz="2800" dirty="0" smtClean="0"/>
                  <a:t>: -1/3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3000630"/>
              </a:xfrm>
              <a:prstGeom prst="rect">
                <a:avLst/>
              </a:prstGeom>
              <a:blipFill rotWithShape="0">
                <a:blip r:embed="rId3"/>
                <a:stretch>
                  <a:fillRect l="-1183" t="-2033" r="-1243" b="-487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253796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Verification Methods for Dichotomous Forecasts</a:t>
            </a:r>
            <a:endParaRPr lang="zh-CN" altLang="en-US" sz="2800" dirty="0">
              <a:solidFill>
                <a:srgbClr val="0070C0"/>
              </a:solidFill>
            </a:endParaRPr>
          </a:p>
        </p:txBody>
      </p:sp>
      <mc:AlternateContent xmlns:mc="http://schemas.openxmlformats.org/markup-compatibility/2006" xmlns:a14="http://schemas.microsoft.com/office/drawing/2010/main">
        <mc:Choice Requires="a14">
          <p:sp>
            <p:nvSpPr>
              <p:cNvPr id="2" name="文本框 1"/>
              <p:cNvSpPr txBox="1"/>
              <p:nvPr/>
            </p:nvSpPr>
            <p:spPr>
              <a:xfrm>
                <a:off x="886408" y="1474237"/>
                <a:ext cx="10300996" cy="2581925"/>
              </a:xfrm>
              <a:prstGeom prst="rect">
                <a:avLst/>
              </a:prstGeom>
              <a:noFill/>
            </p:spPr>
            <p:txBody>
              <a:bodyPr wrap="square" rtlCol="0">
                <a:spAutoFit/>
              </a:bodyPr>
              <a:lstStyle/>
              <a:p>
                <a:pPr marL="457200" indent="-457200" algn="just">
                  <a:buFont typeface="Wingdings" panose="05000000000000000000" pitchFamily="2" charset="2"/>
                  <a:buChar char="Ø"/>
                </a:pPr>
                <a:r>
                  <a:rPr lang="en-US" altLang="zh-CN" sz="2800" b="1" dirty="0" smtClean="0">
                    <a:solidFill>
                      <a:srgbClr val="7030A0"/>
                    </a:solidFill>
                  </a:rPr>
                  <a:t>Odds Ratio Skill Score</a:t>
                </a:r>
              </a:p>
              <a:p>
                <a:pPr algn="just"/>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𝑂𝑅𝑆𝑆</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𝐻𝑖𝑡𝑠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𝐶𝑜𝑟𝑟𝑒𝑐𝑡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𝑁𝑒𝑔𝑎𝑡𝑖𝑣𝑒𝑠</m:t>
                          </m:r>
                          <m:r>
                            <a:rPr lang="en-US" altLang="zh-CN" sz="2400" b="0" i="1" smtClean="0">
                              <a:latin typeface="Cambria Math" panose="02040503050406030204" pitchFamily="18" charset="0"/>
                            </a:rPr>
                            <m:t>−</m:t>
                          </m:r>
                          <m:r>
                            <a:rPr lang="en-US" altLang="zh-CN" sz="2400" i="1">
                              <a:latin typeface="Cambria Math" panose="02040503050406030204" pitchFamily="18" charset="0"/>
                            </a:rPr>
                            <m:t>𝑀𝑖𝑠𝑠𝑒𝑠</m:t>
                          </m:r>
                          <m:r>
                            <a:rPr lang="en-US" altLang="zh-CN" sz="2400" i="1">
                              <a:latin typeface="Cambria Math" panose="02040503050406030204" pitchFamily="18" charset="0"/>
                            </a:rPr>
                            <m:t>∗</m:t>
                          </m:r>
                          <m:r>
                            <a:rPr lang="en-US" altLang="zh-CN" sz="2400" i="1">
                              <a:latin typeface="Cambria Math" panose="02040503050406030204" pitchFamily="18" charset="0"/>
                            </a:rPr>
                            <m:t>𝐹𝑎𝑙𝑠𝑒</m:t>
                          </m:r>
                          <m:r>
                            <a:rPr lang="en-US" altLang="zh-CN" sz="2400" i="1">
                              <a:latin typeface="Cambria Math" panose="02040503050406030204" pitchFamily="18" charset="0"/>
                            </a:rPr>
                            <m:t> </m:t>
                          </m:r>
                          <m:r>
                            <a:rPr lang="en-US" altLang="zh-CN" sz="2400" i="1">
                              <a:latin typeface="Cambria Math" panose="02040503050406030204" pitchFamily="18" charset="0"/>
                            </a:rPr>
                            <m:t>𝐴𝑙𝑎𝑟𝑚𝑠</m:t>
                          </m:r>
                        </m:num>
                        <m:den>
                          <m:r>
                            <a:rPr lang="en-US" altLang="zh-CN" sz="2400" i="1">
                              <a:latin typeface="Cambria Math" panose="02040503050406030204" pitchFamily="18" charset="0"/>
                            </a:rPr>
                            <m:t>𝐻𝑖𝑡𝑠</m:t>
                          </m:r>
                          <m:r>
                            <a:rPr lang="en-US" altLang="zh-CN" sz="2400" i="1">
                              <a:latin typeface="Cambria Math" panose="02040503050406030204" pitchFamily="18" charset="0"/>
                            </a:rPr>
                            <m:t>∗</m:t>
                          </m:r>
                          <m:r>
                            <a:rPr lang="en-US" altLang="zh-CN" sz="2400" i="1">
                              <a:latin typeface="Cambria Math" panose="02040503050406030204" pitchFamily="18" charset="0"/>
                            </a:rPr>
                            <m:t>𝐶𝑜𝑟𝑟𝑒𝑐𝑡</m:t>
                          </m:r>
                          <m:r>
                            <a:rPr lang="en-US" altLang="zh-CN" sz="2400" i="1">
                              <a:latin typeface="Cambria Math" panose="02040503050406030204" pitchFamily="18" charset="0"/>
                            </a:rPr>
                            <m:t> </m:t>
                          </m:r>
                          <m:r>
                            <a:rPr lang="en-US" altLang="zh-CN" sz="2400" i="1">
                              <a:latin typeface="Cambria Math" panose="02040503050406030204" pitchFamily="18" charset="0"/>
                            </a:rPr>
                            <m:t>𝑁𝑒𝑔𝑎𝑡𝑖𝑣𝑒𝑠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𝑀𝑖𝑠𝑠𝑒𝑠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𝐹𝑎𝑙𝑠𝑒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𝐴𝑙𝑎𝑟𝑚𝑠</m:t>
                          </m:r>
                        </m:den>
                      </m:f>
                    </m:oMath>
                  </m:oMathPara>
                </a14:m>
                <a:endParaRPr lang="en-US" altLang="zh-CN" sz="2800" dirty="0" smtClean="0"/>
              </a:p>
              <a:p>
                <a:pPr algn="just"/>
                <a:r>
                  <a:rPr lang="en-US" altLang="zh-CN" sz="2800" b="1" dirty="0" smtClean="0"/>
                  <a:t>Answer the question</a:t>
                </a:r>
                <a:r>
                  <a:rPr lang="en-US" altLang="zh-CN" sz="2800" dirty="0"/>
                  <a:t>: What was the improvement of the forecast over random chance</a:t>
                </a:r>
                <a:r>
                  <a:rPr lang="en-US" altLang="zh-CN" sz="2800" dirty="0" smtClean="0"/>
                  <a:t>?</a:t>
                </a:r>
              </a:p>
              <a:p>
                <a:pPr algn="just">
                  <a:tabLst>
                    <a:tab pos="3325813" algn="l"/>
                  </a:tabLst>
                </a:pPr>
                <a:r>
                  <a:rPr lang="en-US" altLang="zh-CN" sz="2800" b="1" dirty="0" smtClean="0"/>
                  <a:t>Range</a:t>
                </a:r>
                <a:r>
                  <a:rPr lang="en-US" altLang="zh-CN" sz="2800" dirty="0" smtClean="0"/>
                  <a:t>: -1 – 1	</a:t>
                </a:r>
                <a:r>
                  <a:rPr lang="en-US" altLang="zh-CN" sz="2800" b="1" dirty="0" smtClean="0"/>
                  <a:t>Perfect Score</a:t>
                </a:r>
                <a:r>
                  <a:rPr lang="en-US" altLang="zh-CN" sz="2800" dirty="0" smtClean="0"/>
                  <a:t>: 1</a:t>
                </a:r>
                <a:endParaRPr lang="zh-CN" altLang="en-US" sz="2800" dirty="0"/>
              </a:p>
            </p:txBody>
          </p:sp>
        </mc:Choice>
        <mc:Fallback xmlns="">
          <p:sp>
            <p:nvSpPr>
              <p:cNvPr id="2" name="文本框 1"/>
              <p:cNvSpPr txBox="1">
                <a:spLocks noRot="1" noChangeAspect="1" noMove="1" noResize="1" noEditPoints="1" noAdjustHandles="1" noChangeArrowheads="1" noChangeShapeType="1" noTextEdit="1"/>
              </p:cNvSpPr>
              <p:nvPr/>
            </p:nvSpPr>
            <p:spPr>
              <a:xfrm>
                <a:off x="886408" y="1474237"/>
                <a:ext cx="10300996" cy="2581925"/>
              </a:xfrm>
              <a:prstGeom prst="rect">
                <a:avLst/>
              </a:prstGeom>
              <a:blipFill rotWithShape="0">
                <a:blip r:embed="rId3"/>
                <a:stretch>
                  <a:fillRect l="-1183" t="-2364" r="-1243" b="-5910"/>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319037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Figure: Bias Map Between Forecast, Estimates and Observation</a:t>
            </a:r>
            <a:endParaRPr lang="zh-CN" altLang="en-US" sz="2800" dirty="0">
              <a:solidFill>
                <a:srgbClr val="0070C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770" b="15164"/>
          <a:stretch/>
        </p:blipFill>
        <p:spPr>
          <a:xfrm>
            <a:off x="4831976" y="1282208"/>
            <a:ext cx="7109012" cy="4980954"/>
          </a:xfrm>
          <a:prstGeom prst="rect">
            <a:avLst/>
          </a:prstGeom>
        </p:spPr>
      </p:pic>
      <p:sp>
        <p:nvSpPr>
          <p:cNvPr id="5" name="矩形 4"/>
          <p:cNvSpPr/>
          <p:nvPr/>
        </p:nvSpPr>
        <p:spPr>
          <a:xfrm>
            <a:off x="5154706" y="1838019"/>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HRRR</a:t>
            </a:r>
            <a:endParaRPr lang="zh-CN" altLang="en-US" sz="1600" dirty="0"/>
          </a:p>
        </p:txBody>
      </p:sp>
      <p:sp>
        <p:nvSpPr>
          <p:cNvPr id="6" name="矩形 5"/>
          <p:cNvSpPr/>
          <p:nvPr/>
        </p:nvSpPr>
        <p:spPr>
          <a:xfrm>
            <a:off x="8713695" y="1838019"/>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GOES</a:t>
            </a:r>
            <a:endParaRPr lang="zh-CN" altLang="en-US" sz="1600" dirty="0"/>
          </a:p>
        </p:txBody>
      </p:sp>
      <p:sp>
        <p:nvSpPr>
          <p:cNvPr id="7" name="矩形 6"/>
          <p:cNvSpPr/>
          <p:nvPr/>
        </p:nvSpPr>
        <p:spPr>
          <a:xfrm>
            <a:off x="5154706" y="3940243"/>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Stage4</a:t>
            </a:r>
            <a:endParaRPr lang="zh-CN" altLang="en-US" sz="1600" dirty="0"/>
          </a:p>
        </p:txBody>
      </p:sp>
      <p:sp>
        <p:nvSpPr>
          <p:cNvPr id="8" name="矩形 7"/>
          <p:cNvSpPr/>
          <p:nvPr/>
        </p:nvSpPr>
        <p:spPr>
          <a:xfrm>
            <a:off x="8713695" y="3940243"/>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METAR</a:t>
            </a:r>
            <a:endParaRPr lang="zh-CN" altLang="en-US" sz="1600" dirty="0"/>
          </a:p>
        </p:txBody>
      </p:sp>
      <mc:AlternateContent xmlns:mc="http://schemas.openxmlformats.org/markup-compatibility/2006" xmlns:a14="http://schemas.microsoft.com/office/drawing/2010/main">
        <mc:Choice Requires="a14">
          <p:sp>
            <p:nvSpPr>
              <p:cNvPr id="9" name="文本框 8"/>
              <p:cNvSpPr txBox="1"/>
              <p:nvPr/>
            </p:nvSpPr>
            <p:spPr>
              <a:xfrm>
                <a:off x="433346" y="1631831"/>
                <a:ext cx="4198366" cy="3724096"/>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altLang="zh-CN" sz="2000" b="0" i="1" smtClean="0">
                          <a:solidFill>
                            <a:schemeClr val="tx2">
                              <a:lumMod val="50000"/>
                            </a:schemeClr>
                          </a:solidFill>
                          <a:latin typeface="Cambria Math" panose="02040503050406030204" pitchFamily="18" charset="0"/>
                        </a:rPr>
                        <m:t>𝐵𝑖𝑎𝑠</m:t>
                      </m:r>
                      <m:r>
                        <a:rPr lang="en-US" altLang="zh-CN" sz="2000" b="0" i="1" smtClean="0">
                          <a:solidFill>
                            <a:schemeClr val="tx2">
                              <a:lumMod val="50000"/>
                            </a:schemeClr>
                          </a:solidFill>
                          <a:latin typeface="Cambria Math" panose="02040503050406030204" pitchFamily="18" charset="0"/>
                        </a:rPr>
                        <m:t>=</m:t>
                      </m:r>
                      <m:r>
                        <a:rPr lang="en-US" altLang="zh-CN" sz="2000" b="0" i="1" smtClean="0">
                          <a:solidFill>
                            <a:schemeClr val="tx2">
                              <a:lumMod val="50000"/>
                            </a:schemeClr>
                          </a:solidFill>
                          <a:latin typeface="Cambria Math" panose="02040503050406030204" pitchFamily="18" charset="0"/>
                        </a:rPr>
                        <m:t>𝐹𝑜𝑟𝑒𝑐𝑎𝑠𝑡</m:t>
                      </m:r>
                      <m:r>
                        <a:rPr lang="en-US" altLang="zh-CN" sz="2000" b="0" i="1" smtClean="0">
                          <a:solidFill>
                            <a:schemeClr val="tx2">
                              <a:lumMod val="50000"/>
                            </a:schemeClr>
                          </a:solidFill>
                          <a:latin typeface="Cambria Math" panose="02040503050406030204" pitchFamily="18" charset="0"/>
                        </a:rPr>
                        <m:t>−</m:t>
                      </m:r>
                      <m:r>
                        <a:rPr lang="en-US" altLang="zh-CN" sz="2000" b="0" i="1" smtClean="0">
                          <a:solidFill>
                            <a:schemeClr val="tx2">
                              <a:lumMod val="50000"/>
                            </a:schemeClr>
                          </a:solidFill>
                          <a:latin typeface="Cambria Math" panose="02040503050406030204" pitchFamily="18" charset="0"/>
                        </a:rPr>
                        <m:t>𝑂𝑏𝑠𝑒𝑟𝑣𝑎𝑡𝑖𝑜𝑛</m:t>
                      </m:r>
                    </m:oMath>
                  </m:oMathPara>
                </a14:m>
                <a:endParaRPr lang="en-US" altLang="zh-CN" sz="2400" dirty="0" smtClean="0">
                  <a:solidFill>
                    <a:schemeClr val="tx2">
                      <a:lumMod val="50000"/>
                    </a:schemeClr>
                  </a:solidFill>
                </a:endParaRPr>
              </a:p>
              <a:p>
                <a:pPr algn="just"/>
                <a:endParaRPr lang="en-US" altLang="zh-CN" sz="2400" dirty="0" smtClean="0">
                  <a:solidFill>
                    <a:schemeClr val="tx2">
                      <a:lumMod val="50000"/>
                    </a:schemeClr>
                  </a:solidFill>
                </a:endParaRPr>
              </a:p>
              <a:p>
                <a:pPr marL="390525" indent="-390525" algn="just">
                  <a:buFont typeface="Wingdings" panose="05000000000000000000" pitchFamily="2" charset="2"/>
                  <a:buChar char="Ø"/>
                </a:pPr>
                <a:r>
                  <a:rPr lang="en-US" altLang="zh-CN" sz="2400" dirty="0" smtClean="0">
                    <a:solidFill>
                      <a:schemeClr val="tx2">
                        <a:lumMod val="50000"/>
                      </a:schemeClr>
                    </a:solidFill>
                  </a:rPr>
                  <a:t>Relatively large </a:t>
                </a:r>
                <a:r>
                  <a:rPr lang="en-US" altLang="zh-CN" sz="2400" u="sng" dirty="0" smtClean="0">
                    <a:solidFill>
                      <a:schemeClr val="tx2">
                        <a:lumMod val="50000"/>
                      </a:schemeClr>
                    </a:solidFill>
                  </a:rPr>
                  <a:t>wet bias</a:t>
                </a:r>
                <a:r>
                  <a:rPr lang="en-US" altLang="zh-CN" sz="2400" dirty="0" smtClean="0">
                    <a:solidFill>
                      <a:schemeClr val="tx2">
                        <a:lumMod val="50000"/>
                      </a:schemeClr>
                    </a:solidFill>
                  </a:rPr>
                  <a:t> for GOES estimation in west CONUS.</a:t>
                </a:r>
                <a:endParaRPr lang="en-US" altLang="zh-CN" sz="2400" dirty="0">
                  <a:solidFill>
                    <a:schemeClr val="tx2">
                      <a:lumMod val="50000"/>
                    </a:schemeClr>
                  </a:solidFill>
                </a:endParaRPr>
              </a:p>
              <a:p>
                <a:pPr marL="390525" indent="-390525" algn="just">
                  <a:buFont typeface="Wingdings" panose="05000000000000000000" pitchFamily="2" charset="2"/>
                  <a:buChar char="Ø"/>
                </a:pPr>
                <a:r>
                  <a:rPr lang="en-US" altLang="zh-CN" sz="2400" dirty="0" smtClean="0">
                    <a:solidFill>
                      <a:schemeClr val="tx2">
                        <a:lumMod val="50000"/>
                      </a:schemeClr>
                    </a:solidFill>
                  </a:rPr>
                  <a:t>We can see a huge bias in Gulf of Mexico. It is probably because sparse stations in this area produce some interpolation errors.</a:t>
                </a:r>
                <a:endParaRPr lang="zh-CN" altLang="en-US" sz="2400" dirty="0">
                  <a:solidFill>
                    <a:schemeClr val="tx2">
                      <a:lumMod val="50000"/>
                    </a:schemeClr>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3346" y="1631831"/>
                <a:ext cx="4198366" cy="3724096"/>
              </a:xfrm>
              <a:prstGeom prst="rect">
                <a:avLst/>
              </a:prstGeom>
              <a:blipFill rotWithShape="0">
                <a:blip r:embed="rId4"/>
                <a:stretch>
                  <a:fillRect l="-1887" r="-2322" b="-2782"/>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11454785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Figure: RMSE Map Between Forecast, Estimates and Observation</a:t>
            </a:r>
            <a:endParaRPr lang="zh-CN" altLang="en-US" sz="2800" dirty="0">
              <a:solidFill>
                <a:srgbClr val="0070C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4772" b="15556"/>
          <a:stretch/>
        </p:blipFill>
        <p:spPr>
          <a:xfrm>
            <a:off x="4864620" y="1282208"/>
            <a:ext cx="7076368" cy="4930333"/>
          </a:xfrm>
          <a:prstGeom prst="rect">
            <a:avLst/>
          </a:prstGeom>
        </p:spPr>
      </p:pic>
      <p:sp>
        <p:nvSpPr>
          <p:cNvPr id="5" name="矩形 4"/>
          <p:cNvSpPr/>
          <p:nvPr/>
        </p:nvSpPr>
        <p:spPr>
          <a:xfrm>
            <a:off x="5181601" y="1829054"/>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HRRR</a:t>
            </a:r>
            <a:endParaRPr lang="zh-CN" altLang="en-US" sz="1600" dirty="0"/>
          </a:p>
        </p:txBody>
      </p:sp>
      <p:sp>
        <p:nvSpPr>
          <p:cNvPr id="6" name="矩形 5"/>
          <p:cNvSpPr/>
          <p:nvPr/>
        </p:nvSpPr>
        <p:spPr>
          <a:xfrm>
            <a:off x="8731625" y="1829054"/>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GOES</a:t>
            </a:r>
            <a:endParaRPr lang="zh-CN" altLang="en-US" sz="1600" dirty="0"/>
          </a:p>
        </p:txBody>
      </p:sp>
      <p:sp>
        <p:nvSpPr>
          <p:cNvPr id="7" name="矩形 6"/>
          <p:cNvSpPr/>
          <p:nvPr/>
        </p:nvSpPr>
        <p:spPr>
          <a:xfrm>
            <a:off x="5181601" y="3931278"/>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Stage4</a:t>
            </a:r>
            <a:endParaRPr lang="zh-CN" altLang="en-US" sz="1600" dirty="0"/>
          </a:p>
        </p:txBody>
      </p:sp>
      <p:sp>
        <p:nvSpPr>
          <p:cNvPr id="8" name="矩形 7"/>
          <p:cNvSpPr/>
          <p:nvPr/>
        </p:nvSpPr>
        <p:spPr>
          <a:xfrm>
            <a:off x="8731625" y="3931278"/>
            <a:ext cx="792000" cy="241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600" dirty="0" smtClean="0"/>
              <a:t>METAR</a:t>
            </a:r>
            <a:endParaRPr lang="zh-CN" altLang="en-US" sz="1600" dirty="0"/>
          </a:p>
        </p:txBody>
      </p:sp>
      <p:sp>
        <p:nvSpPr>
          <p:cNvPr id="9" name="文本框 8"/>
          <p:cNvSpPr txBox="1"/>
          <p:nvPr/>
        </p:nvSpPr>
        <p:spPr>
          <a:xfrm>
            <a:off x="436388" y="1590694"/>
            <a:ext cx="4198366" cy="2677656"/>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smtClean="0">
                <a:solidFill>
                  <a:schemeClr val="tx2">
                    <a:lumMod val="50000"/>
                  </a:schemeClr>
                </a:solidFill>
              </a:rPr>
              <a:t>GOES has larger RMSE, which supports the analyses before.</a:t>
            </a:r>
          </a:p>
          <a:p>
            <a:pPr marL="390525" indent="-390525" algn="just">
              <a:buFont typeface="Wingdings" panose="05000000000000000000" pitchFamily="2" charset="2"/>
              <a:buChar char="Ø"/>
            </a:pPr>
            <a:r>
              <a:rPr lang="en-US" altLang="zh-CN" sz="2400" dirty="0" smtClean="0">
                <a:solidFill>
                  <a:schemeClr val="tx2">
                    <a:lumMod val="50000"/>
                  </a:schemeClr>
                </a:solidFill>
              </a:rPr>
              <a:t>We can see a huge bias in Gulf of Mexico. It is probably because sparse stations in this area produce some interpolation errors.</a:t>
            </a:r>
            <a:endParaRPr lang="zh-CN" altLang="en-US" sz="2400" dirty="0">
              <a:solidFill>
                <a:schemeClr val="tx2">
                  <a:lumMod val="50000"/>
                </a:schemeClr>
              </a:solidFill>
            </a:endParaRPr>
          </a:p>
        </p:txBody>
      </p:sp>
      <p:sp>
        <p:nvSpPr>
          <p:cNvPr id="3" name="灯片编号占位符 2"/>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33931108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Figure: Bias Trend Between Forecast, Estimates and Observation</a:t>
            </a:r>
            <a:endParaRPr lang="zh-CN" altLang="en-US" sz="2800" dirty="0">
              <a:solidFill>
                <a:srgbClr val="0070C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287" t="12225" r="9738" b="8454"/>
          <a:stretch/>
        </p:blipFill>
        <p:spPr>
          <a:xfrm>
            <a:off x="6468563" y="1282208"/>
            <a:ext cx="5320025" cy="4908223"/>
          </a:xfrm>
          <a:prstGeom prst="rect">
            <a:avLst/>
          </a:prstGeom>
        </p:spPr>
      </p:pic>
      <p:sp>
        <p:nvSpPr>
          <p:cNvPr id="5" name="文本框 4"/>
          <p:cNvSpPr txBox="1"/>
          <p:nvPr/>
        </p:nvSpPr>
        <p:spPr>
          <a:xfrm>
            <a:off x="436387" y="1590694"/>
            <a:ext cx="5769977" cy="2677656"/>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smtClean="0">
                <a:solidFill>
                  <a:schemeClr val="tx2">
                    <a:lumMod val="50000"/>
                  </a:schemeClr>
                </a:solidFill>
              </a:rPr>
              <a:t>Using METAR as reference, bias between METAR and reference is absolute zero.</a:t>
            </a:r>
          </a:p>
          <a:p>
            <a:pPr marL="390525" indent="-390525" algn="just">
              <a:buFont typeface="Wingdings" panose="05000000000000000000" pitchFamily="2" charset="2"/>
              <a:buChar char="Ø"/>
            </a:pPr>
            <a:r>
              <a:rPr lang="en-US" altLang="zh-CN" sz="2400" dirty="0" smtClean="0">
                <a:solidFill>
                  <a:schemeClr val="tx2">
                    <a:lumMod val="50000"/>
                  </a:schemeClr>
                </a:solidFill>
              </a:rPr>
              <a:t>All forecasts and estimates show a </a:t>
            </a:r>
            <a:r>
              <a:rPr lang="en-US" altLang="zh-CN" sz="2400" u="sng" dirty="0" smtClean="0">
                <a:solidFill>
                  <a:schemeClr val="tx2">
                    <a:lumMod val="50000"/>
                  </a:schemeClr>
                </a:solidFill>
              </a:rPr>
              <a:t>wet bias</a:t>
            </a:r>
            <a:r>
              <a:rPr lang="en-US" altLang="zh-CN" sz="2400" dirty="0" smtClean="0">
                <a:solidFill>
                  <a:schemeClr val="tx2">
                    <a:lumMod val="50000"/>
                  </a:schemeClr>
                </a:solidFill>
              </a:rPr>
              <a:t>, with the GOES having the largest bias.</a:t>
            </a:r>
          </a:p>
          <a:p>
            <a:pPr marL="390525" indent="-390525" algn="just">
              <a:buFont typeface="Wingdings" panose="05000000000000000000" pitchFamily="2" charset="2"/>
              <a:buChar char="Ø"/>
            </a:pPr>
            <a:r>
              <a:rPr lang="en-US" altLang="zh-CN" sz="2400" u="sng" dirty="0" smtClean="0">
                <a:solidFill>
                  <a:schemeClr val="tx2">
                    <a:lumMod val="50000"/>
                  </a:schemeClr>
                </a:solidFill>
              </a:rPr>
              <a:t>Diurnal variation</a:t>
            </a:r>
            <a:r>
              <a:rPr lang="en-US" altLang="zh-CN" sz="2400" dirty="0" smtClean="0">
                <a:solidFill>
                  <a:schemeClr val="tx2">
                    <a:lumMod val="50000"/>
                  </a:schemeClr>
                </a:solidFill>
              </a:rPr>
              <a:t> can also be found in the plot.</a:t>
            </a:r>
            <a:endParaRPr lang="zh-CN" altLang="en-US" sz="2400" dirty="0">
              <a:solidFill>
                <a:schemeClr val="tx2">
                  <a:lumMod val="50000"/>
                </a:schemeClr>
              </a:solidFill>
            </a:endParaRPr>
          </a:p>
        </p:txBody>
      </p:sp>
      <p:grpSp>
        <p:nvGrpSpPr>
          <p:cNvPr id="6" name="组合 5"/>
          <p:cNvGrpSpPr/>
          <p:nvPr/>
        </p:nvGrpSpPr>
        <p:grpSpPr>
          <a:xfrm>
            <a:off x="1737727" y="4972580"/>
            <a:ext cx="1497106" cy="400110"/>
            <a:chOff x="636494" y="4918792"/>
            <a:chExt cx="1497106" cy="400110"/>
          </a:xfrm>
        </p:grpSpPr>
        <p:cxnSp>
          <p:nvCxnSpPr>
            <p:cNvPr id="7" name="直接连接符 6"/>
            <p:cNvCxnSpPr/>
            <p:nvPr/>
          </p:nvCxnSpPr>
          <p:spPr>
            <a:xfrm>
              <a:off x="636494" y="5118847"/>
              <a:ext cx="537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HRRR</a:t>
              </a:r>
              <a:endParaRPr lang="zh-CN" altLang="en-US" sz="2000" dirty="0"/>
            </a:p>
          </p:txBody>
        </p:sp>
      </p:grpSp>
      <p:grpSp>
        <p:nvGrpSpPr>
          <p:cNvPr id="9" name="组合 8"/>
          <p:cNvGrpSpPr/>
          <p:nvPr/>
        </p:nvGrpSpPr>
        <p:grpSpPr>
          <a:xfrm>
            <a:off x="3378838" y="4972580"/>
            <a:ext cx="1497106" cy="400110"/>
            <a:chOff x="636494" y="4918792"/>
            <a:chExt cx="1497106" cy="400110"/>
          </a:xfrm>
        </p:grpSpPr>
        <p:cxnSp>
          <p:nvCxnSpPr>
            <p:cNvPr id="10" name="直接连接符 9"/>
            <p:cNvCxnSpPr/>
            <p:nvPr/>
          </p:nvCxnSpPr>
          <p:spPr>
            <a:xfrm>
              <a:off x="636494" y="5118847"/>
              <a:ext cx="537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GOES</a:t>
              </a:r>
              <a:endParaRPr lang="zh-CN" altLang="en-US" sz="2000" dirty="0"/>
            </a:p>
          </p:txBody>
        </p:sp>
      </p:grpSp>
      <p:grpSp>
        <p:nvGrpSpPr>
          <p:cNvPr id="12" name="组合 11"/>
          <p:cNvGrpSpPr/>
          <p:nvPr/>
        </p:nvGrpSpPr>
        <p:grpSpPr>
          <a:xfrm>
            <a:off x="1737727" y="5372690"/>
            <a:ext cx="1497106" cy="400110"/>
            <a:chOff x="636494" y="4918792"/>
            <a:chExt cx="1497106" cy="400110"/>
          </a:xfrm>
        </p:grpSpPr>
        <p:cxnSp>
          <p:nvCxnSpPr>
            <p:cNvPr id="13" name="直接连接符 12"/>
            <p:cNvCxnSpPr/>
            <p:nvPr/>
          </p:nvCxnSpPr>
          <p:spPr>
            <a:xfrm>
              <a:off x="636494" y="5118847"/>
              <a:ext cx="53788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Stage4</a:t>
              </a:r>
              <a:endParaRPr lang="zh-CN" altLang="en-US" sz="2000" dirty="0"/>
            </a:p>
          </p:txBody>
        </p:sp>
      </p:grpSp>
      <p:grpSp>
        <p:nvGrpSpPr>
          <p:cNvPr id="15" name="组合 14"/>
          <p:cNvGrpSpPr/>
          <p:nvPr/>
        </p:nvGrpSpPr>
        <p:grpSpPr>
          <a:xfrm>
            <a:off x="3378838" y="5372690"/>
            <a:ext cx="1497106" cy="400110"/>
            <a:chOff x="636494" y="4918792"/>
            <a:chExt cx="1497106" cy="400110"/>
          </a:xfrm>
        </p:grpSpPr>
        <p:cxnSp>
          <p:nvCxnSpPr>
            <p:cNvPr id="16" name="直接连接符 15"/>
            <p:cNvCxnSpPr/>
            <p:nvPr/>
          </p:nvCxnSpPr>
          <p:spPr>
            <a:xfrm>
              <a:off x="636494" y="5118847"/>
              <a:ext cx="53788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METAR</a:t>
              </a:r>
              <a:endParaRPr lang="zh-CN" altLang="en-US" sz="2000" dirty="0"/>
            </a:p>
          </p:txBody>
        </p:sp>
      </p:grpSp>
      <p:sp>
        <p:nvSpPr>
          <p:cNvPr id="3" name="灯片编号占位符 2"/>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17043972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Figure: RMSE Trend Between Forecast, Estimates and Observation</a:t>
            </a:r>
            <a:endParaRPr lang="zh-CN" altLang="en-US" sz="2800" dirty="0">
              <a:solidFill>
                <a:srgbClr val="0070C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754" t="11938" r="8020" b="8627"/>
          <a:stretch/>
        </p:blipFill>
        <p:spPr>
          <a:xfrm>
            <a:off x="6744246" y="1437185"/>
            <a:ext cx="5074025" cy="4729290"/>
          </a:xfrm>
          <a:prstGeom prst="rect">
            <a:avLst/>
          </a:prstGeom>
        </p:spPr>
      </p:pic>
      <p:sp>
        <p:nvSpPr>
          <p:cNvPr id="5" name="文本框 4"/>
          <p:cNvSpPr txBox="1"/>
          <p:nvPr/>
        </p:nvSpPr>
        <p:spPr>
          <a:xfrm>
            <a:off x="436387" y="1590694"/>
            <a:ext cx="5769977" cy="2677656"/>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smtClean="0">
                <a:solidFill>
                  <a:schemeClr val="tx2">
                    <a:lumMod val="50000"/>
                  </a:schemeClr>
                </a:solidFill>
              </a:rPr>
              <a:t>Using METAR as reference, RMSE between METAR and reference is absolute zero.</a:t>
            </a:r>
          </a:p>
          <a:p>
            <a:pPr marL="390525" indent="-390525" algn="just">
              <a:buFont typeface="Wingdings" panose="05000000000000000000" pitchFamily="2" charset="2"/>
              <a:buChar char="Ø"/>
            </a:pPr>
            <a:r>
              <a:rPr lang="en-US" altLang="zh-CN" sz="2400" dirty="0" smtClean="0">
                <a:solidFill>
                  <a:schemeClr val="tx2">
                    <a:lumMod val="50000"/>
                  </a:schemeClr>
                </a:solidFill>
              </a:rPr>
              <a:t>In most cases, RMSE for GOES and HRRR are larger than Stage4.</a:t>
            </a:r>
          </a:p>
          <a:p>
            <a:pPr marL="390525" indent="-390525" algn="just">
              <a:buFont typeface="Wingdings" panose="05000000000000000000" pitchFamily="2" charset="2"/>
              <a:buChar char="Ø"/>
            </a:pPr>
            <a:r>
              <a:rPr lang="en-US" altLang="zh-CN" sz="2400" dirty="0" smtClean="0">
                <a:solidFill>
                  <a:schemeClr val="tx2">
                    <a:lumMod val="50000"/>
                  </a:schemeClr>
                </a:solidFill>
              </a:rPr>
              <a:t>Occasionally, GOES has a bigger RMSE value than HRRR.</a:t>
            </a:r>
            <a:endParaRPr lang="zh-CN" altLang="en-US" sz="2400" dirty="0">
              <a:solidFill>
                <a:schemeClr val="tx2">
                  <a:lumMod val="50000"/>
                </a:schemeClr>
              </a:solidFill>
            </a:endParaRPr>
          </a:p>
        </p:txBody>
      </p:sp>
      <p:grpSp>
        <p:nvGrpSpPr>
          <p:cNvPr id="6" name="组合 5"/>
          <p:cNvGrpSpPr/>
          <p:nvPr/>
        </p:nvGrpSpPr>
        <p:grpSpPr>
          <a:xfrm>
            <a:off x="1737727" y="4972580"/>
            <a:ext cx="1497106" cy="400110"/>
            <a:chOff x="636494" y="4918792"/>
            <a:chExt cx="1497106" cy="400110"/>
          </a:xfrm>
        </p:grpSpPr>
        <p:cxnSp>
          <p:nvCxnSpPr>
            <p:cNvPr id="7" name="直接连接符 6"/>
            <p:cNvCxnSpPr/>
            <p:nvPr/>
          </p:nvCxnSpPr>
          <p:spPr>
            <a:xfrm>
              <a:off x="636494" y="5118847"/>
              <a:ext cx="5378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HRRR</a:t>
              </a:r>
              <a:endParaRPr lang="zh-CN" altLang="en-US" sz="2000" dirty="0"/>
            </a:p>
          </p:txBody>
        </p:sp>
      </p:grpSp>
      <p:grpSp>
        <p:nvGrpSpPr>
          <p:cNvPr id="9" name="组合 8"/>
          <p:cNvGrpSpPr/>
          <p:nvPr/>
        </p:nvGrpSpPr>
        <p:grpSpPr>
          <a:xfrm>
            <a:off x="3378838" y="4972580"/>
            <a:ext cx="1497106" cy="400110"/>
            <a:chOff x="636494" y="4918792"/>
            <a:chExt cx="1497106" cy="400110"/>
          </a:xfrm>
        </p:grpSpPr>
        <p:cxnSp>
          <p:nvCxnSpPr>
            <p:cNvPr id="10" name="直接连接符 9"/>
            <p:cNvCxnSpPr/>
            <p:nvPr/>
          </p:nvCxnSpPr>
          <p:spPr>
            <a:xfrm>
              <a:off x="636494" y="5118847"/>
              <a:ext cx="537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GOES</a:t>
              </a:r>
              <a:endParaRPr lang="zh-CN" altLang="en-US" sz="2000" dirty="0"/>
            </a:p>
          </p:txBody>
        </p:sp>
      </p:grpSp>
      <p:grpSp>
        <p:nvGrpSpPr>
          <p:cNvPr id="12" name="组合 11"/>
          <p:cNvGrpSpPr/>
          <p:nvPr/>
        </p:nvGrpSpPr>
        <p:grpSpPr>
          <a:xfrm>
            <a:off x="1737727" y="5372690"/>
            <a:ext cx="1497106" cy="400110"/>
            <a:chOff x="636494" y="4918792"/>
            <a:chExt cx="1497106" cy="400110"/>
          </a:xfrm>
        </p:grpSpPr>
        <p:cxnSp>
          <p:nvCxnSpPr>
            <p:cNvPr id="13" name="直接连接符 12"/>
            <p:cNvCxnSpPr/>
            <p:nvPr/>
          </p:nvCxnSpPr>
          <p:spPr>
            <a:xfrm>
              <a:off x="636494" y="5118847"/>
              <a:ext cx="537882"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Stage4</a:t>
              </a:r>
              <a:endParaRPr lang="zh-CN" altLang="en-US" sz="2000" dirty="0"/>
            </a:p>
          </p:txBody>
        </p:sp>
      </p:grpSp>
      <p:grpSp>
        <p:nvGrpSpPr>
          <p:cNvPr id="15" name="组合 14"/>
          <p:cNvGrpSpPr/>
          <p:nvPr/>
        </p:nvGrpSpPr>
        <p:grpSpPr>
          <a:xfrm>
            <a:off x="3378838" y="5372690"/>
            <a:ext cx="1497106" cy="400110"/>
            <a:chOff x="636494" y="4918792"/>
            <a:chExt cx="1497106" cy="400110"/>
          </a:xfrm>
        </p:grpSpPr>
        <p:cxnSp>
          <p:nvCxnSpPr>
            <p:cNvPr id="16" name="直接连接符 15"/>
            <p:cNvCxnSpPr/>
            <p:nvPr/>
          </p:nvCxnSpPr>
          <p:spPr>
            <a:xfrm>
              <a:off x="636494" y="5118847"/>
              <a:ext cx="53788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74376" y="4918792"/>
              <a:ext cx="959224" cy="400110"/>
            </a:xfrm>
            <a:prstGeom prst="rect">
              <a:avLst/>
            </a:prstGeom>
            <a:noFill/>
          </p:spPr>
          <p:txBody>
            <a:bodyPr wrap="square" rtlCol="0">
              <a:spAutoFit/>
            </a:bodyPr>
            <a:lstStyle/>
            <a:p>
              <a:pPr algn="ctr"/>
              <a:r>
                <a:rPr lang="en-US" altLang="zh-CN" sz="2000" dirty="0" smtClean="0"/>
                <a:t>METAR</a:t>
              </a:r>
              <a:endParaRPr lang="zh-CN" altLang="en-US" sz="2000" dirty="0"/>
            </a:p>
          </p:txBody>
        </p:sp>
      </p:grpSp>
      <p:sp>
        <p:nvSpPr>
          <p:cNvPr id="3" name="灯片编号占位符 2"/>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16499548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12096" t="52514" r="10697"/>
          <a:stretch/>
        </p:blipFill>
        <p:spPr>
          <a:xfrm>
            <a:off x="6640425" y="1412840"/>
            <a:ext cx="5424831" cy="3336520"/>
          </a:xfrm>
          <a:prstGeom prst="rect">
            <a:avLst/>
          </a:prstGeom>
        </p:spPr>
      </p:pic>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a:latin typeface="Times New Roman" panose="02020603050405020304" pitchFamily="18" charset="0"/>
                <a:cs typeface="Times New Roman" panose="02020603050405020304" pitchFamily="18" charset="0"/>
              </a:rPr>
              <a:t>Forecast and Estimates Verification for July 2018</a:t>
            </a:r>
          </a:p>
          <a:p>
            <a:r>
              <a:rPr lang="en-US" altLang="zh-CN" sz="2800" dirty="0" smtClean="0">
                <a:solidFill>
                  <a:srgbClr val="0070C0"/>
                </a:solidFill>
              </a:rPr>
              <a:t>Figure: Error PDF in Different Categories</a:t>
            </a:r>
            <a:endParaRPr lang="zh-CN" altLang="en-US" sz="2800" dirty="0">
              <a:solidFill>
                <a:srgbClr val="0070C0"/>
              </a:solidFill>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1379" t="5704" r="10888" b="47201"/>
          <a:stretch/>
        </p:blipFill>
        <p:spPr>
          <a:xfrm>
            <a:off x="778207" y="1412840"/>
            <a:ext cx="5507119" cy="3336520"/>
          </a:xfrm>
          <a:prstGeom prst="rect">
            <a:avLst/>
          </a:prstGeom>
        </p:spPr>
      </p:pic>
      <p:cxnSp>
        <p:nvCxnSpPr>
          <p:cNvPr id="6" name="直接连接符 5"/>
          <p:cNvCxnSpPr/>
          <p:nvPr/>
        </p:nvCxnSpPr>
        <p:spPr>
          <a:xfrm>
            <a:off x="1812575" y="1439326"/>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9156" y="5157336"/>
            <a:ext cx="11056150" cy="830997"/>
          </a:xfrm>
          <a:prstGeom prst="rect">
            <a:avLst/>
          </a:prstGeom>
          <a:noFill/>
        </p:spPr>
        <p:txBody>
          <a:bodyPr wrap="square" rtlCol="0">
            <a:spAutoFit/>
          </a:bodyPr>
          <a:lstStyle/>
          <a:p>
            <a:pPr marL="390525" indent="-390525" algn="just">
              <a:buFont typeface="Wingdings" panose="05000000000000000000" pitchFamily="2" charset="2"/>
              <a:buChar char="Ø"/>
            </a:pPr>
            <a:r>
              <a:rPr lang="en-US" altLang="zh-CN" sz="2400" dirty="0" smtClean="0">
                <a:solidFill>
                  <a:schemeClr val="tx2">
                    <a:lumMod val="50000"/>
                  </a:schemeClr>
                </a:solidFill>
              </a:rPr>
              <a:t>Slight wet bias is discovered in the first row.</a:t>
            </a:r>
          </a:p>
          <a:p>
            <a:pPr marL="390525" indent="-390525" algn="just">
              <a:buFont typeface="Wingdings" panose="05000000000000000000" pitchFamily="2" charset="2"/>
              <a:buChar char="Ø"/>
            </a:pPr>
            <a:r>
              <a:rPr lang="en-US" altLang="zh-CN" sz="2400" dirty="0" smtClean="0">
                <a:solidFill>
                  <a:schemeClr val="tx2">
                    <a:lumMod val="50000"/>
                  </a:schemeClr>
                </a:solidFill>
              </a:rPr>
              <a:t>Most of the wet bias for the GOES estimate comes from false alarms.</a:t>
            </a:r>
            <a:endParaRPr lang="zh-CN" altLang="en-US" sz="2400" dirty="0">
              <a:solidFill>
                <a:schemeClr val="tx2">
                  <a:lumMod val="50000"/>
                </a:schemeClr>
              </a:solidFill>
            </a:endParaRPr>
          </a:p>
        </p:txBody>
      </p:sp>
      <p:grpSp>
        <p:nvGrpSpPr>
          <p:cNvPr id="5" name="组合 4"/>
          <p:cNvGrpSpPr/>
          <p:nvPr/>
        </p:nvGrpSpPr>
        <p:grpSpPr>
          <a:xfrm>
            <a:off x="9683854" y="882098"/>
            <a:ext cx="1899956" cy="400110"/>
            <a:chOff x="1737727" y="5372690"/>
            <a:chExt cx="1899956" cy="400110"/>
          </a:xfrm>
        </p:grpSpPr>
        <p:cxnSp>
          <p:nvCxnSpPr>
            <p:cNvPr id="21" name="直接连接符 20"/>
            <p:cNvCxnSpPr/>
            <p:nvPr/>
          </p:nvCxnSpPr>
          <p:spPr>
            <a:xfrm>
              <a:off x="1737727" y="5572745"/>
              <a:ext cx="537882"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275609" y="5372690"/>
              <a:ext cx="1362074" cy="400110"/>
            </a:xfrm>
            <a:prstGeom prst="rect">
              <a:avLst/>
            </a:prstGeom>
            <a:noFill/>
          </p:spPr>
          <p:txBody>
            <a:bodyPr wrap="square" rtlCol="0">
              <a:spAutoFit/>
            </a:bodyPr>
            <a:lstStyle/>
            <a:p>
              <a:pPr algn="ctr"/>
              <a:r>
                <a:rPr lang="en-US" altLang="zh-CN" sz="2000" dirty="0" smtClean="0"/>
                <a:t>Zero Line</a:t>
              </a:r>
              <a:endParaRPr lang="zh-CN" altLang="en-US" sz="2000" dirty="0"/>
            </a:p>
          </p:txBody>
        </p:sp>
      </p:grpSp>
      <p:cxnSp>
        <p:nvCxnSpPr>
          <p:cNvPr id="25" name="直接连接符 24"/>
          <p:cNvCxnSpPr/>
          <p:nvPr/>
        </p:nvCxnSpPr>
        <p:spPr>
          <a:xfrm>
            <a:off x="3624501" y="1439326"/>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437516" y="1439326"/>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812575" y="3113143"/>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24501" y="3113143"/>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37516" y="3113143"/>
            <a:ext cx="0" cy="1476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958013" y="146412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757539" y="146412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0551954" y="146412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271365" y="311707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070891" y="311707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865306" y="3117076"/>
            <a:ext cx="0" cy="14400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958824" y="4758419"/>
            <a:ext cx="1707501" cy="369332"/>
          </a:xfrm>
          <a:prstGeom prst="rect">
            <a:avLst/>
          </a:prstGeom>
          <a:noFill/>
        </p:spPr>
        <p:txBody>
          <a:bodyPr wrap="square" rtlCol="0">
            <a:spAutoFit/>
          </a:bodyPr>
          <a:lstStyle/>
          <a:p>
            <a:pPr algn="ctr"/>
            <a:r>
              <a:rPr lang="en-US" altLang="zh-CN" dirty="0" smtClean="0"/>
              <a:t>HRRR</a:t>
            </a:r>
            <a:endParaRPr lang="zh-CN" altLang="en-US" dirty="0"/>
          </a:p>
        </p:txBody>
      </p:sp>
      <p:sp>
        <p:nvSpPr>
          <p:cNvPr id="36" name="文本框 35"/>
          <p:cNvSpPr txBox="1"/>
          <p:nvPr/>
        </p:nvSpPr>
        <p:spPr>
          <a:xfrm>
            <a:off x="2770750" y="4758766"/>
            <a:ext cx="1707501" cy="369332"/>
          </a:xfrm>
          <a:prstGeom prst="rect">
            <a:avLst/>
          </a:prstGeom>
          <a:noFill/>
        </p:spPr>
        <p:txBody>
          <a:bodyPr wrap="square" rtlCol="0">
            <a:spAutoFit/>
          </a:bodyPr>
          <a:lstStyle/>
          <a:p>
            <a:pPr algn="ctr"/>
            <a:r>
              <a:rPr lang="en-US" altLang="zh-CN" dirty="0" smtClean="0"/>
              <a:t>GOES</a:t>
            </a:r>
            <a:endParaRPr lang="zh-CN" altLang="en-US" dirty="0"/>
          </a:p>
        </p:txBody>
      </p:sp>
      <p:sp>
        <p:nvSpPr>
          <p:cNvPr id="37" name="文本框 36"/>
          <p:cNvSpPr txBox="1"/>
          <p:nvPr/>
        </p:nvSpPr>
        <p:spPr>
          <a:xfrm>
            <a:off x="4577825" y="4758419"/>
            <a:ext cx="1707501" cy="369332"/>
          </a:xfrm>
          <a:prstGeom prst="rect">
            <a:avLst/>
          </a:prstGeom>
          <a:noFill/>
        </p:spPr>
        <p:txBody>
          <a:bodyPr wrap="square" rtlCol="0">
            <a:spAutoFit/>
          </a:bodyPr>
          <a:lstStyle/>
          <a:p>
            <a:pPr algn="ctr"/>
            <a:r>
              <a:rPr lang="en-US" altLang="zh-CN" dirty="0" smtClean="0"/>
              <a:t>Stage4</a:t>
            </a:r>
            <a:endParaRPr lang="zh-CN" altLang="en-US" dirty="0"/>
          </a:p>
        </p:txBody>
      </p:sp>
      <p:sp>
        <p:nvSpPr>
          <p:cNvPr id="38" name="文本框 37"/>
          <p:cNvSpPr txBox="1"/>
          <p:nvPr/>
        </p:nvSpPr>
        <p:spPr>
          <a:xfrm rot="16200000">
            <a:off x="-110175" y="1722461"/>
            <a:ext cx="1231640" cy="923330"/>
          </a:xfrm>
          <a:prstGeom prst="rect">
            <a:avLst/>
          </a:prstGeom>
          <a:noFill/>
        </p:spPr>
        <p:txBody>
          <a:bodyPr wrap="square" rtlCol="0">
            <a:spAutoFit/>
          </a:bodyPr>
          <a:lstStyle/>
          <a:p>
            <a:pPr algn="ctr"/>
            <a:r>
              <a:rPr lang="en-US" altLang="zh-CN" dirty="0" smtClean="0"/>
              <a:t>All except Correct Negatives</a:t>
            </a:r>
            <a:endParaRPr lang="zh-CN" altLang="en-US" dirty="0"/>
          </a:p>
        </p:txBody>
      </p:sp>
      <p:sp>
        <p:nvSpPr>
          <p:cNvPr id="39" name="文本框 38"/>
          <p:cNvSpPr txBox="1"/>
          <p:nvPr/>
        </p:nvSpPr>
        <p:spPr>
          <a:xfrm rot="16200000">
            <a:off x="-110176" y="3652410"/>
            <a:ext cx="1231640" cy="369332"/>
          </a:xfrm>
          <a:prstGeom prst="rect">
            <a:avLst/>
          </a:prstGeom>
          <a:noFill/>
        </p:spPr>
        <p:txBody>
          <a:bodyPr wrap="square" rtlCol="0">
            <a:spAutoFit/>
          </a:bodyPr>
          <a:lstStyle/>
          <a:p>
            <a:pPr algn="ctr"/>
            <a:r>
              <a:rPr lang="en-US" altLang="zh-CN" dirty="0" smtClean="0"/>
              <a:t>Hits Only</a:t>
            </a:r>
            <a:endParaRPr lang="zh-CN" altLang="en-US" dirty="0"/>
          </a:p>
        </p:txBody>
      </p:sp>
      <p:sp>
        <p:nvSpPr>
          <p:cNvPr id="40" name="文本框 39"/>
          <p:cNvSpPr txBox="1"/>
          <p:nvPr/>
        </p:nvSpPr>
        <p:spPr>
          <a:xfrm rot="16200000">
            <a:off x="5798881" y="1854161"/>
            <a:ext cx="1492154" cy="646331"/>
          </a:xfrm>
          <a:prstGeom prst="rect">
            <a:avLst/>
          </a:prstGeom>
          <a:noFill/>
        </p:spPr>
        <p:txBody>
          <a:bodyPr wrap="square" rtlCol="0">
            <a:spAutoFit/>
          </a:bodyPr>
          <a:lstStyle/>
          <a:p>
            <a:pPr algn="ctr"/>
            <a:r>
              <a:rPr lang="en-US" altLang="zh-CN" dirty="0" smtClean="0"/>
              <a:t>False Alarms Only</a:t>
            </a:r>
            <a:endParaRPr lang="zh-CN" altLang="en-US" dirty="0"/>
          </a:p>
        </p:txBody>
      </p:sp>
      <p:sp>
        <p:nvSpPr>
          <p:cNvPr id="41" name="文本框 40"/>
          <p:cNvSpPr txBox="1"/>
          <p:nvPr/>
        </p:nvSpPr>
        <p:spPr>
          <a:xfrm rot="16200000">
            <a:off x="5778487" y="3674554"/>
            <a:ext cx="1492154" cy="369332"/>
          </a:xfrm>
          <a:prstGeom prst="rect">
            <a:avLst/>
          </a:prstGeom>
          <a:noFill/>
        </p:spPr>
        <p:txBody>
          <a:bodyPr wrap="square" rtlCol="0">
            <a:spAutoFit/>
          </a:bodyPr>
          <a:lstStyle/>
          <a:p>
            <a:pPr algn="ctr"/>
            <a:r>
              <a:rPr lang="en-US" altLang="zh-CN" dirty="0" smtClean="0"/>
              <a:t>Misses Only</a:t>
            </a:r>
            <a:endParaRPr lang="zh-CN" altLang="en-US" dirty="0"/>
          </a:p>
        </p:txBody>
      </p:sp>
      <p:sp>
        <p:nvSpPr>
          <p:cNvPr id="42" name="文本框 41"/>
          <p:cNvSpPr txBox="1"/>
          <p:nvPr/>
        </p:nvSpPr>
        <p:spPr>
          <a:xfrm>
            <a:off x="6913643" y="4734651"/>
            <a:ext cx="1357722" cy="369332"/>
          </a:xfrm>
          <a:prstGeom prst="rect">
            <a:avLst/>
          </a:prstGeom>
          <a:noFill/>
        </p:spPr>
        <p:txBody>
          <a:bodyPr wrap="square" rtlCol="0">
            <a:spAutoFit/>
          </a:bodyPr>
          <a:lstStyle/>
          <a:p>
            <a:pPr algn="ctr"/>
            <a:r>
              <a:rPr lang="en-US" altLang="zh-CN" dirty="0" smtClean="0"/>
              <a:t>HRRR</a:t>
            </a:r>
            <a:endParaRPr lang="zh-CN" altLang="en-US" dirty="0"/>
          </a:p>
        </p:txBody>
      </p:sp>
      <p:sp>
        <p:nvSpPr>
          <p:cNvPr id="43" name="文本框 42"/>
          <p:cNvSpPr txBox="1"/>
          <p:nvPr/>
        </p:nvSpPr>
        <p:spPr>
          <a:xfrm>
            <a:off x="8737969" y="4724564"/>
            <a:ext cx="1332922" cy="369332"/>
          </a:xfrm>
          <a:prstGeom prst="rect">
            <a:avLst/>
          </a:prstGeom>
          <a:noFill/>
        </p:spPr>
        <p:txBody>
          <a:bodyPr wrap="square" rtlCol="0">
            <a:spAutoFit/>
          </a:bodyPr>
          <a:lstStyle/>
          <a:p>
            <a:pPr algn="ctr"/>
            <a:r>
              <a:rPr lang="en-US" altLang="zh-CN" dirty="0" smtClean="0"/>
              <a:t>GOES</a:t>
            </a:r>
            <a:endParaRPr lang="zh-CN" altLang="en-US" dirty="0"/>
          </a:p>
        </p:txBody>
      </p:sp>
      <p:sp>
        <p:nvSpPr>
          <p:cNvPr id="44" name="文本框 43"/>
          <p:cNvSpPr txBox="1"/>
          <p:nvPr/>
        </p:nvSpPr>
        <p:spPr>
          <a:xfrm>
            <a:off x="10557704" y="4724564"/>
            <a:ext cx="1307602" cy="369332"/>
          </a:xfrm>
          <a:prstGeom prst="rect">
            <a:avLst/>
          </a:prstGeom>
          <a:noFill/>
        </p:spPr>
        <p:txBody>
          <a:bodyPr wrap="square" rtlCol="0">
            <a:spAutoFit/>
          </a:bodyPr>
          <a:lstStyle/>
          <a:p>
            <a:pPr algn="ctr"/>
            <a:r>
              <a:rPr lang="en-US" altLang="zh-CN" dirty="0" smtClean="0"/>
              <a:t>Stage4</a:t>
            </a:r>
            <a:endParaRPr lang="zh-CN" altLang="en-US" dirty="0"/>
          </a:p>
        </p:txBody>
      </p:sp>
      <p:sp>
        <p:nvSpPr>
          <p:cNvPr id="3" name="灯片编号占位符 2"/>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802618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t>Result Analyses</a:t>
            </a:r>
            <a:endParaRPr lang="zh-CN" altLang="en-US" dirty="0"/>
          </a:p>
        </p:txBody>
      </p:sp>
      <p:sp>
        <p:nvSpPr>
          <p:cNvPr id="9" name="内容占位符 8"/>
          <p:cNvSpPr>
            <a:spLocks noGrp="1"/>
          </p:cNvSpPr>
          <p:nvPr>
            <p:ph idx="1"/>
          </p:nvPr>
        </p:nvSpPr>
        <p:spPr>
          <a:xfrm>
            <a:off x="1097280" y="1845734"/>
            <a:ext cx="3913991" cy="4023360"/>
          </a:xfrm>
        </p:spPr>
        <p:txBody>
          <a:bodyPr/>
          <a:lstStyle/>
          <a:p>
            <a:pPr algn="just"/>
            <a:r>
              <a:rPr lang="en-US" altLang="zh-CN" dirty="0" smtClean="0"/>
              <a:t>Case study: Convective processes on July 16</a:t>
            </a:r>
            <a:r>
              <a:rPr lang="en-US" altLang="zh-CN" baseline="30000" dirty="0" smtClean="0"/>
              <a:t>th</a:t>
            </a:r>
            <a:r>
              <a:rPr lang="en-US" altLang="zh-CN" dirty="0" smtClean="0"/>
              <a:t>.</a:t>
            </a:r>
          </a:p>
          <a:p>
            <a:pPr algn="just"/>
            <a:r>
              <a:rPr lang="en-US" altLang="zh-CN" dirty="0" smtClean="0"/>
              <a:t>Data from 1 pm July 16</a:t>
            </a:r>
            <a:r>
              <a:rPr lang="en-US" altLang="zh-CN" baseline="30000" dirty="0" smtClean="0"/>
              <a:t>th</a:t>
            </a:r>
            <a:r>
              <a:rPr lang="en-US" altLang="zh-CN" dirty="0" smtClean="0"/>
              <a:t> to 11 pm July 17</a:t>
            </a:r>
            <a:r>
              <a:rPr lang="en-US" altLang="zh-CN" baseline="30000" dirty="0" smtClean="0"/>
              <a:t>th</a:t>
            </a:r>
            <a:r>
              <a:rPr lang="en-US" altLang="zh-CN" dirty="0" smtClean="0"/>
              <a:t> are selected.</a:t>
            </a:r>
            <a:endParaRPr lang="zh-CN" altLang="en-US" dirty="0"/>
          </a:p>
        </p:txBody>
      </p:sp>
      <p:sp>
        <p:nvSpPr>
          <p:cNvPr id="2" name="灯片编号占位符 1"/>
          <p:cNvSpPr>
            <a:spLocks noGrp="1"/>
          </p:cNvSpPr>
          <p:nvPr>
            <p:ph type="sldNum" sz="quarter" idx="12"/>
          </p:nvPr>
        </p:nvSpPr>
        <p:spPr/>
        <p:txBody>
          <a:bodyPr/>
          <a:lstStyle/>
          <a:p>
            <a:fld id="{4CE482DC-2269-4F26-9D2A-7E44B1A4CD85}" type="slidenum">
              <a:rPr lang="en-US" smtClean="0"/>
              <a:t>49</a:t>
            </a:fld>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739" y="1845734"/>
            <a:ext cx="5602941" cy="4202206"/>
          </a:xfrm>
          <a:prstGeom prst="rect">
            <a:avLst/>
          </a:prstGeom>
        </p:spPr>
      </p:pic>
    </p:spTree>
    <p:extLst>
      <p:ext uri="{BB962C8B-B14F-4D97-AF65-F5344CB8AC3E}">
        <p14:creationId xmlns:p14="http://schemas.microsoft.com/office/powerpoint/2010/main" val="1229302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H_Others_1"/>
          <p:cNvSpPr/>
          <p:nvPr>
            <p:custDataLst>
              <p:tags r:id="rId2"/>
            </p:custDataLst>
          </p:nvPr>
        </p:nvSpPr>
        <p:spPr>
          <a:xfrm>
            <a:off x="3949699" y="1558568"/>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9" name="MH_Others_2"/>
          <p:cNvSpPr/>
          <p:nvPr>
            <p:custDataLst>
              <p:tags r:id="rId3"/>
            </p:custDataLst>
          </p:nvPr>
        </p:nvSpPr>
        <p:spPr>
          <a:xfrm>
            <a:off x="3949699" y="241088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61" name="MH_Others_3"/>
          <p:cNvSpPr/>
          <p:nvPr>
            <p:custDataLst>
              <p:tags r:id="rId4"/>
            </p:custDataLst>
          </p:nvPr>
        </p:nvSpPr>
        <p:spPr>
          <a:xfrm>
            <a:off x="3949699" y="3263206"/>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3" name="MH_Others_4"/>
          <p:cNvSpPr/>
          <p:nvPr>
            <p:custDataLst>
              <p:tags r:id="rId5"/>
            </p:custDataLst>
          </p:nvPr>
        </p:nvSpPr>
        <p:spPr>
          <a:xfrm>
            <a:off x="3949699" y="411552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79" name="MH_Others_5"/>
          <p:cNvSpPr/>
          <p:nvPr>
            <p:custDataLst>
              <p:tags r:id="rId6"/>
            </p:custDataLst>
          </p:nvPr>
        </p:nvSpPr>
        <p:spPr>
          <a:xfrm>
            <a:off x="3949699" y="4967845"/>
            <a:ext cx="317500" cy="492528"/>
          </a:xfrm>
          <a:custGeom>
            <a:avLst/>
            <a:gdLst>
              <a:gd name="connsiteX0" fmla="*/ 203199 w 203199"/>
              <a:gd name="connsiteY0" fmla="*/ 0 h 210018"/>
              <a:gd name="connsiteX1" fmla="*/ 203199 w 203199"/>
              <a:gd name="connsiteY1" fmla="*/ 210018 h 210018"/>
              <a:gd name="connsiteX2" fmla="*/ 0 w 203199"/>
              <a:gd name="connsiteY2" fmla="*/ 210018 h 210018"/>
              <a:gd name="connsiteX3" fmla="*/ 0 w 203199"/>
              <a:gd name="connsiteY3" fmla="*/ 209707 h 210018"/>
            </a:gdLst>
            <a:ahLst/>
            <a:cxnLst>
              <a:cxn ang="0">
                <a:pos x="connsiteX0" y="connsiteY0"/>
              </a:cxn>
              <a:cxn ang="0">
                <a:pos x="connsiteX1" y="connsiteY1"/>
              </a:cxn>
              <a:cxn ang="0">
                <a:pos x="connsiteX2" y="connsiteY2"/>
              </a:cxn>
              <a:cxn ang="0">
                <a:pos x="connsiteX3" y="connsiteY3"/>
              </a:cxn>
            </a:cxnLst>
            <a:rect l="l" t="t" r="r" b="b"/>
            <a:pathLst>
              <a:path w="203199" h="210018">
                <a:moveTo>
                  <a:pt x="203199" y="0"/>
                </a:moveTo>
                <a:lnTo>
                  <a:pt x="203199" y="210018"/>
                </a:lnTo>
                <a:lnTo>
                  <a:pt x="0" y="210018"/>
                </a:lnTo>
                <a:lnTo>
                  <a:pt x="0" y="20970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noAutofit/>
          </a:bodyPr>
          <a:lstStyle/>
          <a:p>
            <a:pPr algn="ctr"/>
            <a:endParaRPr lang="zh-CN" altLang="en-US">
              <a:solidFill>
                <a:schemeClr val="tx1"/>
              </a:solidFill>
            </a:endParaRPr>
          </a:p>
        </p:txBody>
      </p:sp>
      <p:sp>
        <p:nvSpPr>
          <p:cNvPr id="41" name="MH_Entry_1">
            <a:hlinkClick r:id="rId20" action="ppaction://hlinksldjump"/>
          </p:cNvPr>
          <p:cNvSpPr/>
          <p:nvPr>
            <p:custDataLst>
              <p:tags r:id="rId7"/>
            </p:custDataLst>
          </p:nvPr>
        </p:nvSpPr>
        <p:spPr>
          <a:xfrm>
            <a:off x="4038600" y="150648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Introduction</a:t>
            </a:r>
            <a:endParaRPr lang="zh-CN" altLang="en-US" spc="200">
              <a:solidFill>
                <a:srgbClr val="FFFFFF"/>
              </a:solidFill>
            </a:endParaRPr>
          </a:p>
        </p:txBody>
      </p:sp>
      <p:sp>
        <p:nvSpPr>
          <p:cNvPr id="39" name="MH_Number_1">
            <a:hlinkClick r:id="rId20" action="ppaction://hlinksldjump"/>
          </p:cNvPr>
          <p:cNvSpPr/>
          <p:nvPr>
            <p:custDataLst>
              <p:tags r:id="rId8"/>
            </p:custDataLst>
          </p:nvPr>
        </p:nvSpPr>
        <p:spPr>
          <a:xfrm>
            <a:off x="4267200" y="150647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01</a:t>
            </a:r>
            <a:endParaRPr lang="zh-CN" altLang="en-US" sz="2400">
              <a:solidFill>
                <a:srgbClr val="B2B2B2"/>
              </a:solidFill>
              <a:cs typeface="Times New Roman" panose="02020603050405020304" pitchFamily="18" charset="0"/>
            </a:endParaRPr>
          </a:p>
        </p:txBody>
      </p:sp>
      <p:sp>
        <p:nvSpPr>
          <p:cNvPr id="53" name="MH_Entry_2"/>
          <p:cNvSpPr/>
          <p:nvPr>
            <p:custDataLst>
              <p:tags r:id="rId9"/>
            </p:custDataLst>
          </p:nvPr>
        </p:nvSpPr>
        <p:spPr>
          <a:xfrm>
            <a:off x="4038600" y="235880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Data and Method</a:t>
            </a:r>
            <a:endParaRPr lang="zh-CN" altLang="en-US" spc="200">
              <a:solidFill>
                <a:srgbClr val="FFFFFF"/>
              </a:solidFill>
            </a:endParaRPr>
          </a:p>
        </p:txBody>
      </p:sp>
      <p:sp>
        <p:nvSpPr>
          <p:cNvPr id="57" name="MH_Number_2"/>
          <p:cNvSpPr/>
          <p:nvPr>
            <p:custDataLst>
              <p:tags r:id="rId10"/>
            </p:custDataLst>
          </p:nvPr>
        </p:nvSpPr>
        <p:spPr>
          <a:xfrm>
            <a:off x="4267200" y="235879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800" dirty="0">
                <a:solidFill>
                  <a:schemeClr val="tx1"/>
                </a:solidFill>
                <a:cs typeface="Times New Roman" panose="02020603050405020304" pitchFamily="18" charset="0"/>
              </a:rPr>
              <a:t>02</a:t>
            </a:r>
            <a:endParaRPr lang="zh-CN" altLang="en-US" sz="2800">
              <a:solidFill>
                <a:schemeClr val="tx1"/>
              </a:solidFill>
              <a:cs typeface="Times New Roman" panose="02020603050405020304" pitchFamily="18" charset="0"/>
            </a:endParaRPr>
          </a:p>
        </p:txBody>
      </p:sp>
      <p:sp>
        <p:nvSpPr>
          <p:cNvPr id="65" name="MH_Entry_3"/>
          <p:cNvSpPr/>
          <p:nvPr>
            <p:custDataLst>
              <p:tags r:id="rId11"/>
            </p:custDataLst>
          </p:nvPr>
        </p:nvSpPr>
        <p:spPr>
          <a:xfrm>
            <a:off x="4038600" y="321112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Result Analyses</a:t>
            </a:r>
            <a:endParaRPr lang="zh-CN" altLang="en-US" spc="200">
              <a:solidFill>
                <a:srgbClr val="FFFFFF"/>
              </a:solidFill>
            </a:endParaRPr>
          </a:p>
        </p:txBody>
      </p:sp>
      <p:sp>
        <p:nvSpPr>
          <p:cNvPr id="69" name="MH_Number_3"/>
          <p:cNvSpPr/>
          <p:nvPr>
            <p:custDataLst>
              <p:tags r:id="rId12"/>
            </p:custDataLst>
          </p:nvPr>
        </p:nvSpPr>
        <p:spPr>
          <a:xfrm>
            <a:off x="4267200" y="321111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03</a:t>
            </a:r>
            <a:endParaRPr lang="zh-CN" altLang="en-US" sz="2400">
              <a:solidFill>
                <a:srgbClr val="B2B2B2"/>
              </a:solidFill>
              <a:cs typeface="Times New Roman" panose="02020603050405020304" pitchFamily="18" charset="0"/>
            </a:endParaRPr>
          </a:p>
        </p:txBody>
      </p:sp>
      <p:sp>
        <p:nvSpPr>
          <p:cNvPr id="77" name="MH_Entry_4"/>
          <p:cNvSpPr/>
          <p:nvPr>
            <p:custDataLst>
              <p:tags r:id="rId13"/>
            </p:custDataLst>
          </p:nvPr>
        </p:nvSpPr>
        <p:spPr>
          <a:xfrm>
            <a:off x="4038600" y="406344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a:solidFill>
                  <a:srgbClr val="FFFFFF"/>
                </a:solidFill>
              </a:rPr>
              <a:t>Conclusions</a:t>
            </a:r>
            <a:endParaRPr lang="zh-CN" altLang="en-US" spc="200">
              <a:solidFill>
                <a:srgbClr val="FFFFFF"/>
              </a:solidFill>
            </a:endParaRPr>
          </a:p>
        </p:txBody>
      </p:sp>
      <p:sp>
        <p:nvSpPr>
          <p:cNvPr id="78" name="MH_Number_4"/>
          <p:cNvSpPr/>
          <p:nvPr>
            <p:custDataLst>
              <p:tags r:id="rId14"/>
            </p:custDataLst>
          </p:nvPr>
        </p:nvSpPr>
        <p:spPr>
          <a:xfrm>
            <a:off x="4267200" y="4063438"/>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04</a:t>
            </a:r>
            <a:endParaRPr lang="zh-CN" altLang="en-US" sz="2400">
              <a:solidFill>
                <a:srgbClr val="B2B2B2"/>
              </a:solidFill>
              <a:cs typeface="Times New Roman" panose="02020603050405020304" pitchFamily="18" charset="0"/>
            </a:endParaRPr>
          </a:p>
        </p:txBody>
      </p:sp>
      <p:sp>
        <p:nvSpPr>
          <p:cNvPr id="80" name="MH_Entry_5"/>
          <p:cNvSpPr/>
          <p:nvPr>
            <p:custDataLst>
              <p:tags r:id="rId15"/>
            </p:custDataLst>
          </p:nvPr>
        </p:nvSpPr>
        <p:spPr>
          <a:xfrm>
            <a:off x="4038600" y="4915760"/>
            <a:ext cx="6629400" cy="544613"/>
          </a:xfrm>
          <a:custGeom>
            <a:avLst/>
            <a:gdLst>
              <a:gd name="connsiteX0" fmla="*/ 228599 w 6629400"/>
              <a:gd name="connsiteY0" fmla="*/ 126626 h 362857"/>
              <a:gd name="connsiteX1" fmla="*/ 228599 w 6629400"/>
              <a:gd name="connsiteY1" fmla="*/ 362857 h 362857"/>
              <a:gd name="connsiteX2" fmla="*/ 0 w 6629400"/>
              <a:gd name="connsiteY2" fmla="*/ 362857 h 362857"/>
              <a:gd name="connsiteX3" fmla="*/ 0 w 6629400"/>
              <a:gd name="connsiteY3" fmla="*/ 362546 h 362857"/>
              <a:gd name="connsiteX4" fmla="*/ 838200 w 6629400"/>
              <a:gd name="connsiteY4" fmla="*/ 0 h 362857"/>
              <a:gd name="connsiteX5" fmla="*/ 5791200 w 6629400"/>
              <a:gd name="connsiteY5" fmla="*/ 0 h 362857"/>
              <a:gd name="connsiteX6" fmla="*/ 6629400 w 6629400"/>
              <a:gd name="connsiteY6" fmla="*/ 0 h 362857"/>
              <a:gd name="connsiteX7" fmla="*/ 6629400 w 6629400"/>
              <a:gd name="connsiteY7" fmla="*/ 362857 h 362857"/>
              <a:gd name="connsiteX8" fmla="*/ 5791200 w 6629400"/>
              <a:gd name="connsiteY8" fmla="*/ 362857 h 362857"/>
              <a:gd name="connsiteX9" fmla="*/ 838200 w 6629400"/>
              <a:gd name="connsiteY9" fmla="*/ 362857 h 36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9400" h="362857">
                <a:moveTo>
                  <a:pt x="228599" y="126626"/>
                </a:moveTo>
                <a:lnTo>
                  <a:pt x="228599" y="362857"/>
                </a:lnTo>
                <a:lnTo>
                  <a:pt x="0" y="362857"/>
                </a:lnTo>
                <a:lnTo>
                  <a:pt x="0" y="362546"/>
                </a:lnTo>
                <a:close/>
                <a:moveTo>
                  <a:pt x="838200" y="0"/>
                </a:moveTo>
                <a:lnTo>
                  <a:pt x="5791200" y="0"/>
                </a:lnTo>
                <a:lnTo>
                  <a:pt x="6629400" y="0"/>
                </a:lnTo>
                <a:lnTo>
                  <a:pt x="6629400" y="362857"/>
                </a:lnTo>
                <a:lnTo>
                  <a:pt x="5791200" y="362857"/>
                </a:lnTo>
                <a:lnTo>
                  <a:pt x="838200" y="362857"/>
                </a:lnTo>
                <a:close/>
              </a:path>
            </a:pathLst>
          </a:cu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0" tIns="0" rIns="0" bIns="0" numCol="1" spcCol="0" rtlCol="0" fromWordArt="0" anchor="ctr" anchorCtr="0" forceAA="0" compatLnSpc="1">
            <a:normAutofit/>
          </a:bodyPr>
          <a:lstStyle/>
          <a:p>
            <a:r>
              <a:rPr lang="en-US" altLang="zh-CN" spc="200" dirty="0" smtClean="0">
                <a:solidFill>
                  <a:srgbClr val="FFFFFF"/>
                </a:solidFill>
              </a:rPr>
              <a:t>References</a:t>
            </a:r>
            <a:endParaRPr lang="zh-CN" altLang="en-US" spc="200" dirty="0">
              <a:solidFill>
                <a:srgbClr val="FFFFFF"/>
              </a:solidFill>
            </a:endParaRPr>
          </a:p>
        </p:txBody>
      </p:sp>
      <p:sp>
        <p:nvSpPr>
          <p:cNvPr id="81" name="MH_Number_5"/>
          <p:cNvSpPr/>
          <p:nvPr>
            <p:custDataLst>
              <p:tags r:id="rId16"/>
            </p:custDataLst>
          </p:nvPr>
        </p:nvSpPr>
        <p:spPr>
          <a:xfrm>
            <a:off x="4267200" y="4915759"/>
            <a:ext cx="609601" cy="54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r>
              <a:rPr lang="en-US" altLang="zh-CN" sz="2400" dirty="0">
                <a:solidFill>
                  <a:srgbClr val="B2B2B2"/>
                </a:solidFill>
                <a:cs typeface="Times New Roman" panose="02020603050405020304" pitchFamily="18" charset="0"/>
              </a:rPr>
              <a:t>05</a:t>
            </a:r>
            <a:endParaRPr lang="zh-CN" altLang="en-US" sz="2400">
              <a:solidFill>
                <a:srgbClr val="B2B2B2"/>
              </a:solidFill>
              <a:cs typeface="Times New Roman" panose="02020603050405020304" pitchFamily="18" charset="0"/>
            </a:endParaRPr>
          </a:p>
        </p:txBody>
      </p:sp>
      <p:sp>
        <p:nvSpPr>
          <p:cNvPr id="22" name="MH_Others_10"/>
          <p:cNvSpPr txBox="1"/>
          <p:nvPr>
            <p:custDataLst>
              <p:tags r:id="rId17"/>
            </p:custDataLst>
          </p:nvPr>
        </p:nvSpPr>
        <p:spPr>
          <a:xfrm>
            <a:off x="1317812" y="571056"/>
            <a:ext cx="2990476" cy="646331"/>
          </a:xfrm>
          <a:prstGeom prst="rect">
            <a:avLst/>
          </a:prstGeom>
          <a:noFill/>
          <a:ln>
            <a:noFill/>
          </a:ln>
        </p:spPr>
        <p:txBody>
          <a:bodyPr wrap="square" lIns="0" tIns="0" rIns="0" bIns="0" rtlCol="0" anchor="ctr" anchorCtr="0">
            <a:noAutofit/>
          </a:bodyPr>
          <a:lstStyle/>
          <a:p>
            <a:pPr algn="ctr"/>
            <a:r>
              <a:rPr lang="en-US" altLang="zh-CN" sz="4800" b="1" dirty="0" smtClean="0">
                <a:latin typeface="微软雅黑" panose="020B0503020204020204" pitchFamily="34" charset="-122"/>
                <a:ea typeface="微软雅黑" panose="020B0503020204020204" pitchFamily="34" charset="-122"/>
              </a:rPr>
              <a:t>Contents</a:t>
            </a:r>
            <a:endParaRPr lang="zh-CN" altLang="en-US" sz="48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5</a:t>
            </a:fld>
            <a:endParaRPr lang="en-US" dirty="0"/>
          </a:p>
        </p:txBody>
      </p:sp>
    </p:spTree>
    <p:custDataLst>
      <p:tags r:id="rId1"/>
    </p:custDataLst>
    <p:extLst>
      <p:ext uri="{BB962C8B-B14F-4D97-AF65-F5344CB8AC3E}">
        <p14:creationId xmlns:p14="http://schemas.microsoft.com/office/powerpoint/2010/main" val="40917241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smtClean="0">
                <a:latin typeface="Times New Roman" panose="02020603050405020304" pitchFamily="18" charset="0"/>
                <a:cs typeface="Times New Roman" panose="02020603050405020304" pitchFamily="18" charset="0"/>
              </a:rPr>
              <a:t>Case Study: Convective Processes on July 16</a:t>
            </a:r>
            <a:r>
              <a:rPr lang="en-US" altLang="zh-CN" sz="4000" baseline="30000" dirty="0" smtClean="0">
                <a:latin typeface="Times New Roman" panose="02020603050405020304" pitchFamily="18" charset="0"/>
                <a:cs typeface="Times New Roman" panose="02020603050405020304" pitchFamily="18" charset="0"/>
              </a:rPr>
              <a:t>th</a:t>
            </a:r>
            <a:endParaRPr lang="en-US" altLang="zh-CN" sz="4000" dirty="0" smtClean="0">
              <a:latin typeface="Times New Roman" panose="02020603050405020304" pitchFamily="18" charset="0"/>
              <a:cs typeface="Times New Roman" panose="02020603050405020304" pitchFamily="18" charset="0"/>
            </a:endParaRPr>
          </a:p>
          <a:p>
            <a:r>
              <a:rPr lang="en-US" altLang="zh-CN" sz="2800" dirty="0" smtClean="0">
                <a:solidFill>
                  <a:srgbClr val="0070C0"/>
                </a:solidFill>
              </a:rPr>
              <a:t>Figure: One hour precipitation before and after interpolation</a:t>
            </a:r>
            <a:endParaRPr lang="zh-CN" altLang="en-US" sz="2800" dirty="0">
              <a:solidFill>
                <a:srgbClr val="0070C0"/>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50</a:t>
            </a:fld>
            <a:endParaRPr 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035" y="1479627"/>
            <a:ext cx="5634783" cy="4320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253" y="1479627"/>
            <a:ext cx="5634782" cy="4320000"/>
          </a:xfrm>
          <a:prstGeom prst="rect">
            <a:avLst/>
          </a:prstGeom>
        </p:spPr>
      </p:pic>
      <p:sp>
        <p:nvSpPr>
          <p:cNvPr id="6" name="文本框 5"/>
          <p:cNvSpPr txBox="1"/>
          <p:nvPr/>
        </p:nvSpPr>
        <p:spPr>
          <a:xfrm>
            <a:off x="1093694" y="5880847"/>
            <a:ext cx="4347882" cy="369332"/>
          </a:xfrm>
          <a:prstGeom prst="rect">
            <a:avLst/>
          </a:prstGeom>
          <a:noFill/>
        </p:spPr>
        <p:txBody>
          <a:bodyPr wrap="square" rtlCol="0">
            <a:spAutoFit/>
          </a:bodyPr>
          <a:lstStyle/>
          <a:p>
            <a:pPr algn="ctr"/>
            <a:r>
              <a:rPr lang="en-US" altLang="zh-CN" dirty="0" smtClean="0"/>
              <a:t>Before Interpolation</a:t>
            </a:r>
            <a:endParaRPr lang="zh-CN" altLang="en-US" dirty="0"/>
          </a:p>
        </p:txBody>
      </p:sp>
      <p:sp>
        <p:nvSpPr>
          <p:cNvPr id="7" name="文本框 6"/>
          <p:cNvSpPr txBox="1"/>
          <p:nvPr/>
        </p:nvSpPr>
        <p:spPr>
          <a:xfrm>
            <a:off x="6730485" y="5880847"/>
            <a:ext cx="4347882" cy="369332"/>
          </a:xfrm>
          <a:prstGeom prst="rect">
            <a:avLst/>
          </a:prstGeom>
          <a:noFill/>
        </p:spPr>
        <p:txBody>
          <a:bodyPr wrap="square" rtlCol="0">
            <a:spAutoFit/>
          </a:bodyPr>
          <a:lstStyle/>
          <a:p>
            <a:pPr algn="ctr"/>
            <a:r>
              <a:rPr lang="en-US" altLang="zh-CN" dirty="0" smtClean="0"/>
              <a:t>After Interpolation</a:t>
            </a:r>
            <a:endParaRPr lang="zh-CN" altLang="en-US" dirty="0"/>
          </a:p>
        </p:txBody>
      </p:sp>
    </p:spTree>
    <p:extLst>
      <p:ext uri="{BB962C8B-B14F-4D97-AF65-F5344CB8AC3E}">
        <p14:creationId xmlns:p14="http://schemas.microsoft.com/office/powerpoint/2010/main" val="2741073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smtClean="0">
                <a:latin typeface="Times New Roman" panose="02020603050405020304" pitchFamily="18" charset="0"/>
                <a:cs typeface="Times New Roman" panose="02020603050405020304" pitchFamily="18" charset="0"/>
              </a:rPr>
              <a:t>Case Study: Convective Processes on July 16</a:t>
            </a:r>
            <a:r>
              <a:rPr lang="en-US" altLang="zh-CN" sz="4000" baseline="30000" dirty="0" smtClean="0">
                <a:latin typeface="Times New Roman" panose="02020603050405020304" pitchFamily="18" charset="0"/>
                <a:cs typeface="Times New Roman" panose="02020603050405020304" pitchFamily="18" charset="0"/>
              </a:rPr>
              <a:t>th</a:t>
            </a:r>
            <a:endParaRPr lang="en-US" altLang="zh-CN" sz="4000" dirty="0" smtClean="0">
              <a:latin typeface="Times New Roman" panose="02020603050405020304" pitchFamily="18" charset="0"/>
              <a:cs typeface="Times New Roman" panose="02020603050405020304" pitchFamily="18" charset="0"/>
            </a:endParaRPr>
          </a:p>
          <a:p>
            <a:r>
              <a:rPr lang="en-US" altLang="zh-CN" sz="2800" dirty="0" smtClean="0">
                <a:solidFill>
                  <a:srgbClr val="0070C0"/>
                </a:solidFill>
              </a:rPr>
              <a:t>Figure: Average Rainfall Map and Trend</a:t>
            </a:r>
            <a:endParaRPr lang="zh-CN" altLang="en-US" sz="2800" dirty="0">
              <a:solidFill>
                <a:srgbClr val="0070C0"/>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51</a:t>
            </a:fld>
            <a:endParaRPr 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5164" b="15686"/>
          <a:stretch/>
        </p:blipFill>
        <p:spPr>
          <a:xfrm>
            <a:off x="466164" y="1508796"/>
            <a:ext cx="6507562" cy="4500000"/>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5081" t="12088" r="15980" b="8225"/>
          <a:stretch/>
        </p:blipFill>
        <p:spPr>
          <a:xfrm>
            <a:off x="7288306" y="1508796"/>
            <a:ext cx="4374776" cy="4416177"/>
          </a:xfrm>
          <a:prstGeom prst="rect">
            <a:avLst/>
          </a:prstGeom>
          <a:noFill/>
          <a:ln>
            <a:noFill/>
          </a:ln>
        </p:spPr>
      </p:pic>
      <p:sp>
        <p:nvSpPr>
          <p:cNvPr id="6" name="矩形 5"/>
          <p:cNvSpPr/>
          <p:nvPr/>
        </p:nvSpPr>
        <p:spPr>
          <a:xfrm>
            <a:off x="762002" y="199938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HRRR</a:t>
            </a:r>
            <a:endParaRPr lang="zh-CN" altLang="en-US" dirty="0"/>
          </a:p>
        </p:txBody>
      </p:sp>
      <p:sp>
        <p:nvSpPr>
          <p:cNvPr id="7" name="矩形 6"/>
          <p:cNvSpPr/>
          <p:nvPr/>
        </p:nvSpPr>
        <p:spPr>
          <a:xfrm>
            <a:off x="4025154" y="199938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GOES</a:t>
            </a:r>
            <a:endParaRPr lang="zh-CN" altLang="en-US" dirty="0"/>
          </a:p>
        </p:txBody>
      </p:sp>
      <p:sp>
        <p:nvSpPr>
          <p:cNvPr id="8" name="矩形 7"/>
          <p:cNvSpPr/>
          <p:nvPr/>
        </p:nvSpPr>
        <p:spPr>
          <a:xfrm>
            <a:off x="762002" y="390593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Stage4</a:t>
            </a:r>
            <a:endParaRPr lang="zh-CN" altLang="en-US" dirty="0"/>
          </a:p>
        </p:txBody>
      </p:sp>
      <p:sp>
        <p:nvSpPr>
          <p:cNvPr id="9" name="矩形 8"/>
          <p:cNvSpPr/>
          <p:nvPr/>
        </p:nvSpPr>
        <p:spPr>
          <a:xfrm>
            <a:off x="4025154" y="390593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METAR</a:t>
            </a:r>
            <a:endParaRPr lang="zh-CN" altLang="en-US" dirty="0"/>
          </a:p>
        </p:txBody>
      </p:sp>
    </p:spTree>
    <p:extLst>
      <p:ext uri="{BB962C8B-B14F-4D97-AF65-F5344CB8AC3E}">
        <p14:creationId xmlns:p14="http://schemas.microsoft.com/office/powerpoint/2010/main" val="3681531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smtClean="0">
                <a:latin typeface="Times New Roman" panose="02020603050405020304" pitchFamily="18" charset="0"/>
                <a:cs typeface="Times New Roman" panose="02020603050405020304" pitchFamily="18" charset="0"/>
              </a:rPr>
              <a:t>Case Study: Convective Processes on July 16</a:t>
            </a:r>
            <a:r>
              <a:rPr lang="en-US" altLang="zh-CN" sz="4000" baseline="30000" dirty="0" smtClean="0">
                <a:latin typeface="Times New Roman" panose="02020603050405020304" pitchFamily="18" charset="0"/>
                <a:cs typeface="Times New Roman" panose="02020603050405020304" pitchFamily="18" charset="0"/>
              </a:rPr>
              <a:t>th</a:t>
            </a:r>
            <a:endParaRPr lang="en-US" altLang="zh-CN" sz="4000" dirty="0" smtClean="0">
              <a:latin typeface="Times New Roman" panose="02020603050405020304" pitchFamily="18" charset="0"/>
              <a:cs typeface="Times New Roman" panose="02020603050405020304" pitchFamily="18" charset="0"/>
            </a:endParaRPr>
          </a:p>
          <a:p>
            <a:r>
              <a:rPr lang="en-US" altLang="zh-CN" sz="2800" dirty="0" smtClean="0">
                <a:solidFill>
                  <a:srgbClr val="0070C0"/>
                </a:solidFill>
              </a:rPr>
              <a:t>Figure: Bias Map and Trend Between Forecast, Estimates and Observation</a:t>
            </a:r>
            <a:endParaRPr lang="zh-CN" altLang="en-US" sz="2800" dirty="0">
              <a:solidFill>
                <a:srgbClr val="0070C0"/>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52</a:t>
            </a:fld>
            <a:endParaRPr 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4770" b="15556"/>
          <a:stretch/>
        </p:blipFill>
        <p:spPr>
          <a:xfrm>
            <a:off x="430307" y="1515290"/>
            <a:ext cx="6458725" cy="4500000"/>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3362" t="10949" r="8984" b="7372"/>
          <a:stretch/>
        </p:blipFill>
        <p:spPr>
          <a:xfrm>
            <a:off x="7153835" y="1515290"/>
            <a:ext cx="4787153" cy="4460757"/>
          </a:xfrm>
          <a:prstGeom prst="rect">
            <a:avLst/>
          </a:prstGeom>
          <a:noFill/>
          <a:ln>
            <a:noFill/>
          </a:ln>
        </p:spPr>
      </p:pic>
      <p:sp>
        <p:nvSpPr>
          <p:cNvPr id="18" name="矩形 17"/>
          <p:cNvSpPr/>
          <p:nvPr/>
        </p:nvSpPr>
        <p:spPr>
          <a:xfrm>
            <a:off x="717177" y="199938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HRRR</a:t>
            </a:r>
            <a:endParaRPr lang="zh-CN" altLang="en-US" dirty="0"/>
          </a:p>
        </p:txBody>
      </p:sp>
      <p:sp>
        <p:nvSpPr>
          <p:cNvPr id="19" name="矩形 18"/>
          <p:cNvSpPr/>
          <p:nvPr/>
        </p:nvSpPr>
        <p:spPr>
          <a:xfrm>
            <a:off x="3944469" y="199938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GOES</a:t>
            </a:r>
            <a:endParaRPr lang="zh-CN" altLang="en-US" dirty="0"/>
          </a:p>
        </p:txBody>
      </p:sp>
      <p:sp>
        <p:nvSpPr>
          <p:cNvPr id="20" name="矩形 19"/>
          <p:cNvSpPr/>
          <p:nvPr/>
        </p:nvSpPr>
        <p:spPr>
          <a:xfrm>
            <a:off x="717177" y="390593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Stage4</a:t>
            </a:r>
            <a:endParaRPr lang="zh-CN" altLang="en-US" dirty="0"/>
          </a:p>
        </p:txBody>
      </p:sp>
      <p:sp>
        <p:nvSpPr>
          <p:cNvPr id="21" name="矩形 20"/>
          <p:cNvSpPr/>
          <p:nvPr/>
        </p:nvSpPr>
        <p:spPr>
          <a:xfrm>
            <a:off x="3944469" y="390593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METAR</a:t>
            </a:r>
            <a:endParaRPr lang="zh-CN" altLang="en-US" dirty="0"/>
          </a:p>
        </p:txBody>
      </p:sp>
    </p:spTree>
    <p:extLst>
      <p:ext uri="{BB962C8B-B14F-4D97-AF65-F5344CB8AC3E}">
        <p14:creationId xmlns:p14="http://schemas.microsoft.com/office/powerpoint/2010/main" val="731875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82" y="143435"/>
            <a:ext cx="11707906" cy="1138773"/>
          </a:xfrm>
          <a:prstGeom prst="rect">
            <a:avLst/>
          </a:prstGeom>
          <a:noFill/>
        </p:spPr>
        <p:txBody>
          <a:bodyPr wrap="square" rtlCol="0">
            <a:spAutoFit/>
          </a:bodyPr>
          <a:lstStyle/>
          <a:p>
            <a:r>
              <a:rPr lang="en-US" altLang="zh-CN" sz="4000" dirty="0" smtClean="0">
                <a:latin typeface="Times New Roman" panose="02020603050405020304" pitchFamily="18" charset="0"/>
                <a:cs typeface="Times New Roman" panose="02020603050405020304" pitchFamily="18" charset="0"/>
              </a:rPr>
              <a:t>Case Study: Convective Processes on July 16</a:t>
            </a:r>
            <a:r>
              <a:rPr lang="en-US" altLang="zh-CN" sz="4000" baseline="30000" dirty="0" smtClean="0">
                <a:latin typeface="Times New Roman" panose="02020603050405020304" pitchFamily="18" charset="0"/>
                <a:cs typeface="Times New Roman" panose="02020603050405020304" pitchFamily="18" charset="0"/>
              </a:rPr>
              <a:t>th</a:t>
            </a:r>
            <a:endParaRPr lang="en-US" altLang="zh-CN" sz="4000" dirty="0" smtClean="0">
              <a:latin typeface="Times New Roman" panose="02020603050405020304" pitchFamily="18" charset="0"/>
              <a:cs typeface="Times New Roman" panose="02020603050405020304" pitchFamily="18" charset="0"/>
            </a:endParaRPr>
          </a:p>
          <a:p>
            <a:r>
              <a:rPr lang="en-US" altLang="zh-CN" sz="2800" dirty="0" smtClean="0">
                <a:solidFill>
                  <a:srgbClr val="0070C0"/>
                </a:solidFill>
              </a:rPr>
              <a:t>Figure: RMSE Map Between Forecast, Estimates and Observation</a:t>
            </a:r>
            <a:endParaRPr lang="zh-CN" altLang="en-US" sz="2800" dirty="0">
              <a:solidFill>
                <a:srgbClr val="0070C0"/>
              </a:solidFill>
            </a:endParaRPr>
          </a:p>
        </p:txBody>
      </p:sp>
      <p:sp>
        <p:nvSpPr>
          <p:cNvPr id="2" name="灯片编号占位符 1"/>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14509" b="14771"/>
          <a:stretch/>
        </p:blipFill>
        <p:spPr>
          <a:xfrm>
            <a:off x="381000" y="1550894"/>
            <a:ext cx="6363216" cy="4500000"/>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6379" t="11413" r="8123" b="7863"/>
          <a:stretch/>
        </p:blipFill>
        <p:spPr>
          <a:xfrm>
            <a:off x="7035573" y="1446340"/>
            <a:ext cx="4876801" cy="4604554"/>
          </a:xfrm>
          <a:prstGeom prst="rect">
            <a:avLst/>
          </a:prstGeom>
          <a:noFill/>
          <a:ln>
            <a:noFill/>
          </a:ln>
        </p:spPr>
      </p:pic>
      <p:sp>
        <p:nvSpPr>
          <p:cNvPr id="6" name="矩形 5"/>
          <p:cNvSpPr/>
          <p:nvPr/>
        </p:nvSpPr>
        <p:spPr>
          <a:xfrm>
            <a:off x="672357" y="205317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HRRR</a:t>
            </a:r>
            <a:endParaRPr lang="zh-CN" altLang="en-US" dirty="0"/>
          </a:p>
        </p:txBody>
      </p:sp>
      <p:sp>
        <p:nvSpPr>
          <p:cNvPr id="7" name="矩形 6"/>
          <p:cNvSpPr/>
          <p:nvPr/>
        </p:nvSpPr>
        <p:spPr>
          <a:xfrm>
            <a:off x="3854827" y="2053175"/>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GOES</a:t>
            </a:r>
            <a:endParaRPr lang="zh-CN" altLang="en-US" dirty="0"/>
          </a:p>
        </p:txBody>
      </p:sp>
      <p:sp>
        <p:nvSpPr>
          <p:cNvPr id="8" name="矩形 7"/>
          <p:cNvSpPr/>
          <p:nvPr/>
        </p:nvSpPr>
        <p:spPr>
          <a:xfrm>
            <a:off x="672357" y="394179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Stage4</a:t>
            </a:r>
            <a:endParaRPr lang="zh-CN" altLang="en-US" dirty="0"/>
          </a:p>
        </p:txBody>
      </p:sp>
      <p:sp>
        <p:nvSpPr>
          <p:cNvPr id="9" name="矩形 8"/>
          <p:cNvSpPr/>
          <p:nvPr/>
        </p:nvSpPr>
        <p:spPr>
          <a:xfrm>
            <a:off x="3854827" y="3941799"/>
            <a:ext cx="869575" cy="32540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METAR</a:t>
            </a:r>
            <a:endParaRPr lang="zh-CN" altLang="en-US" dirty="0"/>
          </a:p>
        </p:txBody>
      </p:sp>
    </p:spTree>
    <p:extLst>
      <p:ext uri="{BB962C8B-B14F-4D97-AF65-F5344CB8AC3E}">
        <p14:creationId xmlns:p14="http://schemas.microsoft.com/office/powerpoint/2010/main" val="1872459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sp>
        <p:nvSpPr>
          <p:cNvPr id="3" name="内容占位符 2"/>
          <p:cNvSpPr>
            <a:spLocks noGrp="1"/>
          </p:cNvSpPr>
          <p:nvPr>
            <p:ph idx="1"/>
          </p:nvPr>
        </p:nvSpPr>
        <p:spPr>
          <a:xfrm>
            <a:off x="1097280" y="1845734"/>
            <a:ext cx="4871258" cy="4023360"/>
          </a:xfrm>
        </p:spPr>
        <p:txBody>
          <a:bodyPr>
            <a:normAutofit fontScale="92500" lnSpcReduction="10000"/>
          </a:bodyPr>
          <a:lstStyle/>
          <a:p>
            <a:pPr algn="just"/>
            <a:r>
              <a:rPr lang="en-US" altLang="zh-CN" dirty="0" smtClean="0"/>
              <a:t>Model: High-Resolution Rapid Refresh(HRRR)</a:t>
            </a:r>
          </a:p>
          <a:p>
            <a:pPr lvl="1" algn="just"/>
            <a:r>
              <a:rPr lang="en-US" altLang="zh-CN" dirty="0" smtClean="0"/>
              <a:t>Spatial Resolution: 3km</a:t>
            </a:r>
          </a:p>
          <a:p>
            <a:pPr lvl="1" algn="just"/>
            <a:r>
              <a:rPr lang="en-US" altLang="zh-CN" dirty="0" smtClean="0"/>
              <a:t>Temporal Resolution: 1h</a:t>
            </a:r>
          </a:p>
          <a:p>
            <a:pPr lvl="1" algn="just"/>
            <a:r>
              <a:rPr lang="en-US" altLang="zh-CN" dirty="0" smtClean="0"/>
              <a:t>Domain: CONUS</a:t>
            </a:r>
          </a:p>
          <a:p>
            <a:pPr algn="just"/>
            <a:r>
              <a:rPr lang="en-US" altLang="zh-CN" dirty="0"/>
              <a:t>R</a:t>
            </a:r>
            <a:r>
              <a:rPr lang="en-US" altLang="zh-CN" dirty="0" smtClean="0"/>
              <a:t>eal-time </a:t>
            </a:r>
            <a:r>
              <a:rPr lang="en-US" altLang="zh-CN" dirty="0"/>
              <a:t>3-km resolution, hourly updated, cloud-resolving, convection-allowing atmospheric </a:t>
            </a:r>
            <a:r>
              <a:rPr lang="en-US" altLang="zh-CN" dirty="0" smtClean="0"/>
              <a:t>model</a:t>
            </a:r>
          </a:p>
          <a:p>
            <a:pPr algn="just"/>
            <a:r>
              <a:rPr lang="en-US" altLang="zh-CN" dirty="0" smtClean="0"/>
              <a:t>Radar assimilation included</a:t>
            </a:r>
          </a:p>
        </p:txBody>
      </p:sp>
      <p:pic>
        <p:nvPicPr>
          <p:cNvPr id="4" name="图片 3"/>
          <p:cNvPicPr>
            <a:picLocks noChangeAspect="1"/>
          </p:cNvPicPr>
          <p:nvPr/>
        </p:nvPicPr>
        <p:blipFill>
          <a:blip r:embed="rId3"/>
          <a:stretch>
            <a:fillRect/>
          </a:stretch>
        </p:blipFill>
        <p:spPr>
          <a:xfrm>
            <a:off x="6194429" y="1962468"/>
            <a:ext cx="4961251" cy="4015000"/>
          </a:xfrm>
          <a:prstGeom prst="rect">
            <a:avLst/>
          </a:prstGeom>
        </p:spPr>
      </p:pic>
      <p:sp>
        <p:nvSpPr>
          <p:cNvPr id="5" name="矩形标注 4"/>
          <p:cNvSpPr/>
          <p:nvPr/>
        </p:nvSpPr>
        <p:spPr>
          <a:xfrm>
            <a:off x="7561148" y="673331"/>
            <a:ext cx="2227811" cy="1064029"/>
          </a:xfrm>
          <a:prstGeom prst="wedgeRectCallout">
            <a:avLst>
              <a:gd name="adj1" fmla="val 17227"/>
              <a:gd name="adj2" fmla="val 2562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3-km High-Resolution Rapid Refresh (HRRR) in CONUS area</a:t>
            </a:r>
            <a:endParaRPr lang="zh-CN" altLang="en-US" dirty="0"/>
          </a:p>
        </p:txBody>
      </p:sp>
      <p:sp>
        <p:nvSpPr>
          <p:cNvPr id="6" name="灯片编号占位符 5"/>
          <p:cNvSpPr>
            <a:spLocks noGrp="1"/>
          </p:cNvSpPr>
          <p:nvPr>
            <p:ph type="sldNum" sz="quarter" idx="12"/>
          </p:nvPr>
        </p:nvSpPr>
        <p:spPr/>
        <p:txBody>
          <a:bodyPr/>
          <a:lstStyle/>
          <a:p>
            <a:fld id="{4CE482DC-2269-4F26-9D2A-7E44B1A4CD85}" type="slidenum">
              <a:rPr lang="en-US" smtClean="0"/>
              <a:t>6</a:t>
            </a:fld>
            <a:endParaRPr lang="en-US" dirty="0"/>
          </a:p>
        </p:txBody>
      </p:sp>
    </p:spTree>
    <p:extLst>
      <p:ext uri="{BB962C8B-B14F-4D97-AF65-F5344CB8AC3E}">
        <p14:creationId xmlns:p14="http://schemas.microsoft.com/office/powerpoint/2010/main" val="14793251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sp>
        <p:nvSpPr>
          <p:cNvPr id="3" name="内容占位符 2"/>
          <p:cNvSpPr>
            <a:spLocks noGrp="1"/>
          </p:cNvSpPr>
          <p:nvPr>
            <p:ph idx="1"/>
          </p:nvPr>
        </p:nvSpPr>
        <p:spPr>
          <a:xfrm>
            <a:off x="1097281" y="1845734"/>
            <a:ext cx="5652654" cy="4023360"/>
          </a:xfrm>
        </p:spPr>
        <p:txBody>
          <a:bodyPr>
            <a:normAutofit fontScale="85000" lnSpcReduction="20000"/>
          </a:bodyPr>
          <a:lstStyle/>
          <a:p>
            <a:pPr algn="just"/>
            <a:r>
              <a:rPr lang="en-US" altLang="zh-CN" dirty="0" smtClean="0"/>
              <a:t>Satellite Estimates: GOES-16 ABI L2+ RRQPE</a:t>
            </a:r>
          </a:p>
          <a:p>
            <a:pPr lvl="1" algn="just"/>
            <a:r>
              <a:rPr lang="en-US" altLang="zh-CN" dirty="0" smtClean="0"/>
              <a:t>Spatial Resolution: 2km</a:t>
            </a:r>
          </a:p>
          <a:p>
            <a:pPr lvl="1" algn="just"/>
            <a:r>
              <a:rPr lang="en-US" altLang="zh-CN" dirty="0" smtClean="0"/>
              <a:t>Temporal Resolution: 15mins</a:t>
            </a:r>
          </a:p>
          <a:p>
            <a:pPr lvl="1" algn="just"/>
            <a:r>
              <a:rPr lang="en-US" altLang="zh-CN" dirty="0" smtClean="0"/>
              <a:t>Domain: Full Disk</a:t>
            </a:r>
          </a:p>
          <a:p>
            <a:pPr algn="just"/>
            <a:r>
              <a:rPr lang="en-US" altLang="zh-CN" dirty="0"/>
              <a:t>The ABI Rainfall Rate algorithm generates the baseline Rainfall Rate product from ABI IR brightness temperatures and is calibrated in real time against microwave-derived rain rates to enhance accuracy. The algorithm generates estimates of the instantaneous rainfall rate at each ABI IR pixel.</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36" y="1845734"/>
            <a:ext cx="4820429" cy="3742175"/>
          </a:xfrm>
          <a:prstGeom prst="rect">
            <a:avLst/>
          </a:prstGeom>
        </p:spPr>
      </p:pic>
      <p:sp>
        <p:nvSpPr>
          <p:cNvPr id="5" name="灯片编号占位符 4"/>
          <p:cNvSpPr>
            <a:spLocks noGrp="1"/>
          </p:cNvSpPr>
          <p:nvPr>
            <p:ph type="sldNum" sz="quarter" idx="12"/>
          </p:nvPr>
        </p:nvSpPr>
        <p:spPr/>
        <p:txBody>
          <a:bodyPr/>
          <a:lstStyle/>
          <a:p>
            <a:fld id="{4CE482DC-2269-4F26-9D2A-7E44B1A4CD85}" type="slidenum">
              <a:rPr lang="en-US" smtClean="0"/>
              <a:t>7</a:t>
            </a:fld>
            <a:endParaRPr lang="en-US" dirty="0"/>
          </a:p>
        </p:txBody>
      </p:sp>
    </p:spTree>
    <p:extLst>
      <p:ext uri="{BB962C8B-B14F-4D97-AF65-F5344CB8AC3E}">
        <p14:creationId xmlns:p14="http://schemas.microsoft.com/office/powerpoint/2010/main" val="16241619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sp>
        <p:nvSpPr>
          <p:cNvPr id="3" name="内容占位符 2"/>
          <p:cNvSpPr>
            <a:spLocks noGrp="1"/>
          </p:cNvSpPr>
          <p:nvPr>
            <p:ph idx="1"/>
          </p:nvPr>
        </p:nvSpPr>
        <p:spPr>
          <a:xfrm>
            <a:off x="1097281" y="1845734"/>
            <a:ext cx="5231802" cy="4023360"/>
          </a:xfrm>
        </p:spPr>
        <p:txBody>
          <a:bodyPr>
            <a:normAutofit fontScale="92500" lnSpcReduction="10000"/>
          </a:bodyPr>
          <a:lstStyle/>
          <a:p>
            <a:pPr algn="just"/>
            <a:r>
              <a:rPr lang="en-US" altLang="zh-CN" dirty="0" smtClean="0"/>
              <a:t>Radar + Gauge Estimates: StageIV</a:t>
            </a:r>
          </a:p>
          <a:p>
            <a:pPr lvl="1" algn="just"/>
            <a:r>
              <a:rPr lang="en-US" altLang="zh-CN" dirty="0" smtClean="0"/>
              <a:t>Spatial Resolution: 4km</a:t>
            </a:r>
          </a:p>
          <a:p>
            <a:pPr lvl="1" algn="just"/>
            <a:r>
              <a:rPr lang="en-US" altLang="zh-CN" dirty="0" smtClean="0"/>
              <a:t>Temporal Resolution: 1h</a:t>
            </a:r>
          </a:p>
          <a:p>
            <a:pPr lvl="1" algn="just"/>
            <a:r>
              <a:rPr lang="en-US" altLang="zh-CN" dirty="0" smtClean="0"/>
              <a:t>Domain: CONUS</a:t>
            </a:r>
          </a:p>
          <a:p>
            <a:pPr algn="just"/>
            <a:r>
              <a:rPr lang="en-US" altLang="zh-CN" dirty="0"/>
              <a:t>Mosaicked into a national product at NCEP, from the regional hourly/6-hourly multi-sensor (radar+gauges) precipitation analyses (MPEs) produced by the 12 River Forecast Centers over CONUS.</a:t>
            </a:r>
            <a:endParaRPr lang="zh-CN" altLang="en-US" dirty="0"/>
          </a:p>
        </p:txBody>
      </p:sp>
      <p:pic>
        <p:nvPicPr>
          <p:cNvPr id="4" name="图片 3"/>
          <p:cNvPicPr>
            <a:picLocks noChangeAspect="1"/>
          </p:cNvPicPr>
          <p:nvPr/>
        </p:nvPicPr>
        <p:blipFill>
          <a:blip r:embed="rId3"/>
          <a:stretch>
            <a:fillRect/>
          </a:stretch>
        </p:blipFill>
        <p:spPr>
          <a:xfrm>
            <a:off x="6392849" y="1737360"/>
            <a:ext cx="5799151" cy="2750000"/>
          </a:xfrm>
          <a:prstGeom prst="rect">
            <a:avLst/>
          </a:prstGeom>
        </p:spPr>
      </p:pic>
      <p:sp>
        <p:nvSpPr>
          <p:cNvPr id="5" name="文本框 4"/>
          <p:cNvSpPr txBox="1"/>
          <p:nvPr/>
        </p:nvSpPr>
        <p:spPr>
          <a:xfrm>
            <a:off x="6508376" y="4487360"/>
            <a:ext cx="5504330" cy="646331"/>
          </a:xfrm>
          <a:prstGeom prst="rect">
            <a:avLst/>
          </a:prstGeom>
          <a:noFill/>
        </p:spPr>
        <p:txBody>
          <a:bodyPr wrap="square" rtlCol="0">
            <a:spAutoFit/>
          </a:bodyPr>
          <a:lstStyle/>
          <a:p>
            <a:r>
              <a:rPr lang="en-US" altLang="zh-CN" dirty="0"/>
              <a:t>Snapshot of a one-hour Stage II (left) and Stage IV (right) analysis.</a:t>
            </a:r>
            <a:endParaRPr lang="zh-CN" altLang="en-US" dirty="0"/>
          </a:p>
        </p:txBody>
      </p:sp>
      <p:sp>
        <p:nvSpPr>
          <p:cNvPr id="6" name="灯片编号占位符 5"/>
          <p:cNvSpPr>
            <a:spLocks noGrp="1"/>
          </p:cNvSpPr>
          <p:nvPr>
            <p:ph type="sldNum" sz="quarter" idx="12"/>
          </p:nvPr>
        </p:nvSpPr>
        <p:spPr/>
        <p:txBody>
          <a:bodyPr/>
          <a:lstStyle/>
          <a:p>
            <a:fld id="{4CE482DC-2269-4F26-9D2A-7E44B1A4CD85}" type="slidenum">
              <a:rPr lang="en-US" smtClean="0"/>
              <a:t>8</a:t>
            </a:fld>
            <a:endParaRPr lang="en-US" dirty="0"/>
          </a:p>
        </p:txBody>
      </p:sp>
    </p:spTree>
    <p:extLst>
      <p:ext uri="{BB962C8B-B14F-4D97-AF65-F5344CB8AC3E}">
        <p14:creationId xmlns:p14="http://schemas.microsoft.com/office/powerpoint/2010/main" val="3657125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a:t>
            </a:r>
            <a:endParaRPr lang="zh-CN" altLang="en-US" dirty="0"/>
          </a:p>
        </p:txBody>
      </p:sp>
      <p:sp>
        <p:nvSpPr>
          <p:cNvPr id="3" name="内容占位符 2"/>
          <p:cNvSpPr>
            <a:spLocks noGrp="1"/>
          </p:cNvSpPr>
          <p:nvPr>
            <p:ph idx="1"/>
          </p:nvPr>
        </p:nvSpPr>
        <p:spPr>
          <a:xfrm>
            <a:off x="1097280" y="1845734"/>
            <a:ext cx="6816436" cy="4023360"/>
          </a:xfrm>
        </p:spPr>
        <p:txBody>
          <a:bodyPr/>
          <a:lstStyle/>
          <a:p>
            <a:pPr algn="just"/>
            <a:r>
              <a:rPr lang="en-US" altLang="zh-CN" dirty="0" smtClean="0"/>
              <a:t>Observation: METAR</a:t>
            </a:r>
          </a:p>
          <a:p>
            <a:pPr lvl="1" algn="just"/>
            <a:r>
              <a:rPr lang="en-US" altLang="zh-CN" dirty="0" smtClean="0"/>
              <a:t>Spatial Resolution: 2388 stations</a:t>
            </a:r>
          </a:p>
          <a:p>
            <a:pPr lvl="1" algn="just"/>
            <a:r>
              <a:rPr lang="en-US" altLang="zh-CN" dirty="0" smtClean="0"/>
              <a:t>Temporal Resolution: ~5mins</a:t>
            </a:r>
          </a:p>
          <a:p>
            <a:pPr lvl="1" algn="just"/>
            <a:r>
              <a:rPr lang="en-US" altLang="zh-CN" dirty="0" smtClean="0"/>
              <a:t>Domain: CONUS</a:t>
            </a:r>
          </a:p>
          <a:p>
            <a:pPr algn="just"/>
            <a:r>
              <a:rPr lang="en-US" altLang="zh-CN" dirty="0"/>
              <a:t>Heated Tipping Bucket (</a:t>
            </a:r>
            <a:r>
              <a:rPr lang="en-US" altLang="zh-CN" dirty="0" smtClean="0"/>
              <a:t>HTB) Precipitation Gauge</a:t>
            </a:r>
          </a:p>
          <a:p>
            <a:pPr algn="just"/>
            <a:r>
              <a:rPr lang="en-US" altLang="zh-CN" dirty="0"/>
              <a:t>Precipitation </a:t>
            </a:r>
            <a:r>
              <a:rPr lang="en-US" altLang="zh-CN" dirty="0" smtClean="0"/>
              <a:t>Accumulation Algorithm</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825" y="1845734"/>
            <a:ext cx="2480422" cy="3274157"/>
          </a:xfrm>
          <a:prstGeom prst="rect">
            <a:avLst/>
          </a:prstGeom>
        </p:spPr>
      </p:pic>
      <p:sp>
        <p:nvSpPr>
          <p:cNvPr id="5" name="灯片编号占位符 4"/>
          <p:cNvSpPr>
            <a:spLocks noGrp="1"/>
          </p:cNvSpPr>
          <p:nvPr>
            <p:ph type="sldNum" sz="quarter" idx="12"/>
          </p:nvPr>
        </p:nvSpPr>
        <p:spPr/>
        <p:txBody>
          <a:bodyPr/>
          <a:lstStyle/>
          <a:p>
            <a:fld id="{4CE482DC-2269-4F26-9D2A-7E44B1A4CD85}" type="slidenum">
              <a:rPr lang="en-US" smtClean="0"/>
              <a:t>9</a:t>
            </a:fld>
            <a:endParaRPr lang="en-US" dirty="0"/>
          </a:p>
        </p:txBody>
      </p:sp>
    </p:spTree>
    <p:extLst>
      <p:ext uri="{BB962C8B-B14F-4D97-AF65-F5344CB8AC3E}">
        <p14:creationId xmlns:p14="http://schemas.microsoft.com/office/powerpoint/2010/main" val="36777501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271"/>
  <p:tag name="MH_SECTIONID" val="272,273,274,275,276,"/>
</p:tagLst>
</file>

<file path=ppt/tags/tag1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10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10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10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1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1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ID" val="626781"/>
  <p:tag name="MH_TYPE" val="CONTENTS_SECTION"/>
</p:tagLst>
</file>

<file path=ppt/tags/tag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MH_TYPE" val="CONTENTS"/>
  <p:tag name="ID" val="626781"/>
</p:tagLst>
</file>

<file path=ppt/tags/tag2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2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2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2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2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2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3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3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ID" val="626781"/>
  <p:tag name="MH_TYPE" val="CONTENTS_SECTION"/>
</p:tagLst>
</file>

<file path=ppt/tags/tag3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3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3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4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4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4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5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ID" val="626781"/>
  <p:tag name="MH_TYPE" val="CONTENTS_SECTION"/>
</p:tagLst>
</file>

<file path=ppt/tags/tag5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5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6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6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ID" val="626781"/>
  <p:tag name="MH_TYPE" val="CONTENTS_SECTION"/>
</p:tagLst>
</file>

<file path=ppt/tags/tag7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7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7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8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5"/>
</p:tagLst>
</file>

<file path=ppt/tags/tag8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8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AUTOCOLOR" val="TRUE"/>
  <p:tag name="ID" val="626781"/>
  <p:tag name="MH_TYPE" val="CONTENTS_SECTION"/>
</p:tagLst>
</file>

<file path=ppt/tags/tag8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8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91.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92.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OTHERS"/>
  <p:tag name="ID" val="626781"/>
</p:tagLst>
</file>

<file path=ppt/tags/tag93.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1"/>
</p:tagLst>
</file>

<file path=ppt/tags/tag95.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2"/>
</p:tagLst>
</file>

<file path=ppt/tags/tag97.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NUMBER"/>
  <p:tag name="ID" val="626781"/>
  <p:tag name="MH_ORDER" val="3"/>
</p:tagLst>
</file>

<file path=ppt/tags/tag99.xml><?xml version="1.0" encoding="utf-8"?>
<p:tagLst xmlns:a="http://schemas.openxmlformats.org/drawingml/2006/main" xmlns:r="http://schemas.openxmlformats.org/officeDocument/2006/relationships" xmlns:p="http://schemas.openxmlformats.org/presentationml/2006/main">
  <p:tag name="MH" val="20180910131027"/>
  <p:tag name="MH_LIBRARY" val="CONTENTS"/>
  <p:tag name="MH_TYPE" val="ENTRY"/>
  <p:tag name="ID" val="626781"/>
  <p:tag name="MH_ORDER" val="4"/>
</p:tagLst>
</file>

<file path=ppt/theme/theme1.xml><?xml version="1.0" encoding="utf-8"?>
<a:theme xmlns:a="http://schemas.openxmlformats.org/drawingml/2006/main" name="回顾">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1550</TotalTime>
  <Words>3969</Words>
  <Application>Microsoft Office PowerPoint</Application>
  <PresentationFormat>宽屏</PresentationFormat>
  <Paragraphs>645</Paragraphs>
  <Slides>53</Slides>
  <Notes>53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53</vt:i4>
      </vt:variant>
    </vt:vector>
  </HeadingPairs>
  <TitlesOfParts>
    <vt:vector size="62" baseType="lpstr">
      <vt:lpstr>宋体</vt:lpstr>
      <vt:lpstr>微软雅黑</vt:lpstr>
      <vt:lpstr>Arial</vt:lpstr>
      <vt:lpstr>Calibri</vt:lpstr>
      <vt:lpstr>Calibri Light</vt:lpstr>
      <vt:lpstr>Cambria Math</vt:lpstr>
      <vt:lpstr>Times New Roman</vt:lpstr>
      <vt:lpstr>Wingdings</vt:lpstr>
      <vt:lpstr>回顾</vt:lpstr>
      <vt:lpstr>Evaluation of Quantitative Precipitation Estimation from Model, Satellite and Radar</vt:lpstr>
      <vt:lpstr>PowerPoint 演示文稿</vt:lpstr>
      <vt:lpstr>PowerPoint 演示文稿</vt:lpstr>
      <vt:lpstr>Introduction</vt:lpstr>
      <vt:lpstr>PowerPoint 演示文稿</vt:lpstr>
      <vt:lpstr>Data</vt:lpstr>
      <vt:lpstr>Data</vt:lpstr>
      <vt:lpstr>Data</vt:lpstr>
      <vt:lpstr>Data</vt:lpstr>
      <vt:lpstr>Method</vt:lpstr>
      <vt:lpstr>PowerPoint 演示文稿</vt:lpstr>
      <vt:lpstr>Result Analyses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Conclusions</vt:lpstr>
      <vt:lpstr>Conclusions</vt:lpstr>
      <vt:lpstr>PowerPoint 演示文稿</vt:lpstr>
      <vt:lpstr>Acknowledgements</vt:lpstr>
      <vt:lpstr>References</vt:lpstr>
      <vt:lpstr>Thank you for listening!</vt:lpstr>
      <vt:lpstr>PowerPoint 演示文稿</vt:lpstr>
      <vt:lpstr>Data</vt:lpstr>
      <vt:lpstr>ABI Rainfall Rate Algorithm</vt:lpstr>
      <vt:lpstr>ABI Rainfall Rate Algorithm</vt:lpstr>
      <vt:lpstr>About StageIV</vt:lpstr>
      <vt:lpstr>About StageIV</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 Analyses</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Analyses of Precipitation between Model, Estimates and Observation</dc:title>
  <dc:creator>范 崇星</dc:creator>
  <cp:lastModifiedBy>范 崇星</cp:lastModifiedBy>
  <cp:revision>96</cp:revision>
  <dcterms:created xsi:type="dcterms:W3CDTF">2018-09-09T18:22:51Z</dcterms:created>
  <dcterms:modified xsi:type="dcterms:W3CDTF">2018-09-18T15:40:01Z</dcterms:modified>
</cp:coreProperties>
</file>